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751" r:id="rId2"/>
    <p:sldMasterId id="2147483650" r:id="rId3"/>
    <p:sldMasterId id="2147483652" r:id="rId4"/>
    <p:sldMasterId id="2147483676" r:id="rId5"/>
    <p:sldMasterId id="2147483664" r:id="rId6"/>
  </p:sldMasterIdLst>
  <p:notesMasterIdLst>
    <p:notesMasterId r:id="rId37"/>
  </p:notesMasterIdLst>
  <p:sldIdLst>
    <p:sldId id="262" r:id="rId7"/>
    <p:sldId id="263" r:id="rId8"/>
    <p:sldId id="268" r:id="rId9"/>
    <p:sldId id="257" r:id="rId10"/>
    <p:sldId id="269" r:id="rId11"/>
    <p:sldId id="270" r:id="rId12"/>
    <p:sldId id="272" r:id="rId13"/>
    <p:sldId id="275" r:id="rId14"/>
    <p:sldId id="280" r:id="rId15"/>
    <p:sldId id="276" r:id="rId16"/>
    <p:sldId id="277" r:id="rId17"/>
    <p:sldId id="278" r:id="rId18"/>
    <p:sldId id="279" r:id="rId19"/>
    <p:sldId id="281" r:id="rId20"/>
    <p:sldId id="273" r:id="rId21"/>
    <p:sldId id="286" r:id="rId22"/>
    <p:sldId id="285" r:id="rId23"/>
    <p:sldId id="287" r:id="rId24"/>
    <p:sldId id="284" r:id="rId25"/>
    <p:sldId id="289" r:id="rId26"/>
    <p:sldId id="292" r:id="rId27"/>
    <p:sldId id="288" r:id="rId28"/>
    <p:sldId id="302" r:id="rId29"/>
    <p:sldId id="305" r:id="rId30"/>
    <p:sldId id="306" r:id="rId31"/>
    <p:sldId id="261" r:id="rId32"/>
    <p:sldId id="290" r:id="rId33"/>
    <p:sldId id="300" r:id="rId34"/>
    <p:sldId id="296" r:id="rId35"/>
    <p:sldId id="264" r:id="rId3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9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569" autoAdjust="0"/>
  </p:normalViewPr>
  <p:slideViewPr>
    <p:cSldViewPr snapToGrid="0" snapToObjects="1">
      <p:cViewPr varScale="1">
        <p:scale>
          <a:sx n="58" d="100"/>
          <a:sy n="58" d="100"/>
        </p:scale>
        <p:origin x="65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3FFE5-D453-8043-891E-06767230A481}" type="datetimeFigureOut">
              <a:rPr kumimoji="1" lang="zh-TW" altLang="en-US" smtClean="0"/>
              <a:t>2018/10/25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F099F-9DE7-234E-ACD9-417AC83021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672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HibernateUtil</a:t>
            </a:r>
            <a:r>
              <a:rPr lang="en-US" altLang="zh-TW" dirty="0"/>
              <a:t> </a:t>
            </a:r>
            <a:r>
              <a:rPr lang="zh-TW" altLang="en-US" dirty="0"/>
              <a:t>是一個方便的類別 </a:t>
            </a:r>
            <a:r>
              <a:rPr lang="en-US" altLang="zh-TW" dirty="0"/>
              <a:t>/</a:t>
            </a:r>
            <a:r>
              <a:rPr lang="zh-TW" altLang="en-US" dirty="0"/>
              <a:t> 主要做</a:t>
            </a:r>
            <a:r>
              <a:rPr lang="en-US" altLang="zh-TW" dirty="0"/>
              <a:t>JDBC</a:t>
            </a:r>
            <a:r>
              <a:rPr lang="zh-TW" altLang="en-US" dirty="0"/>
              <a:t> 和 </a:t>
            </a:r>
            <a:r>
              <a:rPr lang="en-US" altLang="zh-TW" dirty="0"/>
              <a:t>Hibernate </a:t>
            </a:r>
            <a:r>
              <a:rPr lang="zh-TW" altLang="en-US" dirty="0"/>
              <a:t>的比較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F099F-9DE7-234E-ACD9-417AC830213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30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紅色的地方 是範例</a:t>
            </a:r>
            <a:endParaRPr lang="en-US" altLang="zh-TW" dirty="0"/>
          </a:p>
          <a:p>
            <a:r>
              <a:rPr lang="en-US" altLang="zh-TW" dirty="0"/>
              <a:t>Criteria </a:t>
            </a:r>
            <a:r>
              <a:rPr lang="zh-TW" altLang="en-US" dirty="0"/>
              <a:t>適合用在複合查詢，因其可以做到動態增刪條件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F099F-9DE7-234E-ACD9-417AC830213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8187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Lazy = false  &gt; </a:t>
            </a:r>
            <a:r>
              <a:rPr lang="zh-TW" altLang="en-US" dirty="0"/>
              <a:t>是否使用延遲初始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預設為 </a:t>
            </a:r>
            <a:r>
              <a:rPr lang="en-US" altLang="zh-TW" dirty="0"/>
              <a:t>true </a:t>
            </a:r>
            <a:r>
              <a:rPr lang="zh-TW" altLang="en-US" dirty="0"/>
              <a:t>代表查詢資料時只會獲得要查詢的資料，多方的資料不會被查到。</a:t>
            </a:r>
            <a:endParaRPr lang="en-US" altLang="zh-TW" dirty="0"/>
          </a:p>
          <a:p>
            <a:r>
              <a:rPr lang="zh-TW" altLang="en-US" dirty="0"/>
              <a:t>在這邊是因為我在查教室的時候，也需要獲得學生資料，所以設為</a:t>
            </a:r>
            <a:r>
              <a:rPr lang="en-US" altLang="zh-TW" dirty="0"/>
              <a:t>false </a:t>
            </a:r>
            <a:r>
              <a:rPr lang="zh-TW" altLang="en-US" dirty="0"/>
              <a:t>關閉這個功能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Cascade = all  </a:t>
            </a:r>
            <a:r>
              <a:rPr lang="zh-TW" altLang="en-US" dirty="0"/>
              <a:t>代表無論是新增、更新或 刪除 </a:t>
            </a:r>
            <a:r>
              <a:rPr lang="en-US" altLang="zh-TW" dirty="0"/>
              <a:t>one </a:t>
            </a:r>
            <a:r>
              <a:rPr lang="zh-TW" altLang="en-US" dirty="0"/>
              <a:t>方的資料時  </a:t>
            </a:r>
            <a:r>
              <a:rPr lang="en-US" altLang="zh-TW" dirty="0"/>
              <a:t>many</a:t>
            </a:r>
            <a:r>
              <a:rPr lang="zh-TW" altLang="en-US" dirty="0"/>
              <a:t>方也會進行同樣的操作。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F099F-9DE7-234E-ACD9-417AC830213A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162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dirty="0" err="1"/>
              <a:t>IoC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(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Inverse of Control) </a:t>
            </a:r>
            <a:r>
              <a:rPr kumimoji="1" lang="zh-TW" altLang="en-US" sz="1200" dirty="0"/>
              <a:t>的具體實現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F099F-9DE7-234E-ACD9-417AC830213A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166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沒有細分的話，系統服務與業務邏輯將混淆，造成難以維護。且</a:t>
            </a:r>
            <a:r>
              <a:rPr lang="en-US" altLang="zh-TW" dirty="0"/>
              <a:t>AOP</a:t>
            </a:r>
            <a:r>
              <a:rPr lang="zh-TW" altLang="en-US" dirty="0"/>
              <a:t>亦注重重用</a:t>
            </a:r>
            <a:r>
              <a:rPr lang="en-US" altLang="zh-TW" dirty="0"/>
              <a:t>(reuse)</a:t>
            </a:r>
            <a:r>
              <a:rPr lang="zh-TW" altLang="en-US" dirty="0"/>
              <a:t>原則，設計好之後可以重複使用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Annotation = </a:t>
            </a:r>
            <a:r>
              <a:rPr lang="zh-TW" altLang="en-US" dirty="0"/>
              <a:t>方法之上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F099F-9DE7-234E-ACD9-417AC830213A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086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Hibernate</a:t>
            </a:r>
            <a:endParaRPr lang="zh-TW" altLang="en-US" dirty="0"/>
          </a:p>
          <a:p>
            <a:r>
              <a:rPr lang="zh-TW" altLang="en-US" dirty="0"/>
              <a:t>優 </a:t>
            </a:r>
            <a:r>
              <a:rPr lang="en-US" altLang="zh-TW" dirty="0"/>
              <a:t>	</a:t>
            </a:r>
            <a:r>
              <a:rPr lang="zh-TW" altLang="en-US" dirty="0"/>
              <a:t>變很簡單 很快</a:t>
            </a:r>
          </a:p>
          <a:p>
            <a:r>
              <a:rPr lang="zh-TW" altLang="en-US" dirty="0"/>
              <a:t>缺</a:t>
            </a:r>
            <a:r>
              <a:rPr lang="en-US" altLang="zh-TW" dirty="0"/>
              <a:t>	</a:t>
            </a:r>
            <a:r>
              <a:rPr lang="zh-TW" altLang="en-US" dirty="0"/>
              <a:t>主鍵只接受數字 需要額外介面來協助</a:t>
            </a:r>
            <a:br>
              <a:rPr lang="en-US" altLang="zh-TW" dirty="0"/>
            </a:br>
            <a:br>
              <a:rPr lang="en-US" altLang="zh-TW" dirty="0"/>
            </a:br>
            <a:r>
              <a:rPr lang="fr-FR" altLang="zh-TW" dirty="0"/>
              <a:t>Struts 1 </a:t>
            </a:r>
          </a:p>
          <a:p>
            <a:r>
              <a:rPr lang="zh-TW" altLang="en-US" dirty="0"/>
              <a:t>沒有最好的解法，依照自己的需求來使用工具提供的功能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懂用 </a:t>
            </a:r>
            <a:r>
              <a:rPr lang="en-US" altLang="zh-TW" dirty="0"/>
              <a:t>(</a:t>
            </a:r>
            <a:r>
              <a:rPr lang="zh-TW" altLang="en-US" dirty="0"/>
              <a:t>資料其實都存在 </a:t>
            </a:r>
            <a:r>
              <a:rPr lang="en-US" altLang="zh-TW" dirty="0" err="1"/>
              <a:t>actionForm</a:t>
            </a:r>
            <a:r>
              <a:rPr lang="en-US" altLang="zh-TW" dirty="0"/>
              <a:t> </a:t>
            </a:r>
            <a:r>
              <a:rPr lang="zh-TW" altLang="en-US" dirty="0"/>
              <a:t>裡面了 不用再多做查詢 然後 </a:t>
            </a:r>
            <a:r>
              <a:rPr lang="en-US" altLang="zh-TW" dirty="0"/>
              <a:t>%% </a:t>
            </a:r>
            <a:r>
              <a:rPr lang="zh-TW" altLang="en-US" dirty="0"/>
              <a:t>的寫法 其實都可以用別的方式處理掉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此外 </a:t>
            </a:r>
            <a:r>
              <a:rPr lang="en-US" altLang="zh-TW" dirty="0" err="1"/>
              <a:t>html:tag</a:t>
            </a:r>
            <a:r>
              <a:rPr lang="en-US" altLang="zh-TW" dirty="0"/>
              <a:t> </a:t>
            </a:r>
            <a:r>
              <a:rPr lang="zh-TW" altLang="en-US" dirty="0"/>
              <a:t>有些屬性和原本的</a:t>
            </a:r>
            <a:r>
              <a:rPr lang="en-US" altLang="zh-TW" dirty="0"/>
              <a:t>html</a:t>
            </a:r>
            <a:r>
              <a:rPr lang="zh-TW" altLang="en-US" dirty="0"/>
              <a:t>提供的標籤不同，之後用到的時候都會要求自己要能看的懂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r>
              <a:rPr lang="en-US" altLang="zh-TW" dirty="0"/>
              <a:t>4. </a:t>
            </a:r>
            <a:r>
              <a:rPr lang="zh-TW" altLang="en-US" dirty="0"/>
              <a:t>印象最深就是</a:t>
            </a:r>
            <a:r>
              <a:rPr lang="en-US" altLang="zh-TW" dirty="0"/>
              <a:t>Neil </a:t>
            </a:r>
            <a:r>
              <a:rPr lang="zh-TW" altLang="en-US" dirty="0"/>
              <a:t>給的範例寫法跟一般的範例不一樣，那找了很久網路上都是一般的，自己也想不明白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後來才去問 </a:t>
            </a:r>
            <a:r>
              <a:rPr lang="en-US" altLang="zh-TW" dirty="0" err="1"/>
              <a:t>neil</a:t>
            </a:r>
            <a:r>
              <a:rPr lang="en-US" altLang="zh-TW" dirty="0"/>
              <a:t> </a:t>
            </a:r>
            <a:r>
              <a:rPr lang="zh-TW" altLang="en-US" dirty="0"/>
              <a:t>然後當天就得到答案了 ， 整個過程其實收穫蠻多的 然後也覺得要學的東西還很多這樣</a:t>
            </a:r>
            <a:endParaRPr lang="fr-FR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F099F-9DE7-234E-ACD9-417AC830213A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383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F099F-9DE7-234E-ACD9-417AC830213A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287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F099F-9DE7-234E-ACD9-417AC830213A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63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952228" y="632259"/>
            <a:ext cx="842363" cy="1595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1">
                <a:solidFill>
                  <a:srgbClr val="009FE8"/>
                </a:solidFill>
                <a:latin typeface="ITC Avant Garde Gothic Pro Bold Oblique" charset="0"/>
                <a:ea typeface="ITC Avant Garde Gothic Pro Bold Oblique" charset="0"/>
                <a:cs typeface="ITC Avant Garde Gothic Pro Bold Oblique" charset="0"/>
              </a:defRPr>
            </a:lvl1pPr>
          </a:lstStyle>
          <a:p>
            <a:fld id="{5D77A055-2C5C-6D4E-8DF2-5056F5B3970A}" type="datetimeFigureOut">
              <a:rPr kumimoji="1" lang="zh-TW" altLang="en-US" smtClean="0"/>
              <a:pPr/>
              <a:t>2018/10/25</a:t>
            </a:fld>
            <a:endParaRPr kumimoji="1" lang="zh-TW" altLang="en-US" dirty="0"/>
          </a:p>
        </p:txBody>
      </p:sp>
      <p:sp>
        <p:nvSpPr>
          <p:cNvPr id="8" name="標題 9"/>
          <p:cNvSpPr>
            <a:spLocks noGrp="1"/>
          </p:cNvSpPr>
          <p:nvPr>
            <p:ph type="title" hasCustomPrompt="1"/>
          </p:nvPr>
        </p:nvSpPr>
        <p:spPr>
          <a:xfrm>
            <a:off x="1270295" y="2282457"/>
            <a:ext cx="6681932" cy="867285"/>
          </a:xfrm>
          <a:prstGeom prst="rect">
            <a:avLst/>
          </a:prstGeom>
        </p:spPr>
        <p:txBody>
          <a:bodyPr/>
          <a:lstStyle>
            <a:lvl1pPr algn="l">
              <a:defRPr sz="4400"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/>
              <a:t>標題文字</a:t>
            </a:r>
          </a:p>
        </p:txBody>
      </p:sp>
      <p:sp>
        <p:nvSpPr>
          <p:cNvPr id="9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270294" y="3149742"/>
            <a:ext cx="668193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014512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952228" y="632259"/>
            <a:ext cx="842363" cy="1595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1">
                <a:solidFill>
                  <a:srgbClr val="009FE8"/>
                </a:solidFill>
                <a:latin typeface="ITC Avant Garde Gothic Pro Bold Oblique" charset="0"/>
                <a:ea typeface="ITC Avant Garde Gothic Pro Bold Oblique" charset="0"/>
                <a:cs typeface="ITC Avant Garde Gothic Pro Bold Oblique" charset="0"/>
              </a:defRPr>
            </a:lvl1pPr>
          </a:lstStyle>
          <a:p>
            <a:fld id="{5D77A055-2C5C-6D4E-8DF2-5056F5B3970A}" type="datetimeFigureOut">
              <a:rPr kumimoji="1" lang="zh-TW" altLang="en-US" smtClean="0"/>
              <a:pPr/>
              <a:t>2018/10/25</a:t>
            </a:fld>
            <a:endParaRPr kumimoji="1" lang="zh-TW" altLang="en-US" dirty="0"/>
          </a:p>
        </p:txBody>
      </p:sp>
      <p:sp>
        <p:nvSpPr>
          <p:cNvPr id="12" name="標題 9"/>
          <p:cNvSpPr>
            <a:spLocks noGrp="1"/>
          </p:cNvSpPr>
          <p:nvPr>
            <p:ph type="title" hasCustomPrompt="1"/>
          </p:nvPr>
        </p:nvSpPr>
        <p:spPr>
          <a:xfrm>
            <a:off x="692150" y="1992512"/>
            <a:ext cx="7260078" cy="867285"/>
          </a:xfrm>
          <a:prstGeom prst="rect">
            <a:avLst/>
          </a:prstGeom>
        </p:spPr>
        <p:txBody>
          <a:bodyPr/>
          <a:lstStyle>
            <a:lvl1pPr algn="l">
              <a:defRPr sz="4400"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/>
              <a:t>標題文字</a:t>
            </a:r>
          </a:p>
        </p:txBody>
      </p:sp>
      <p:sp>
        <p:nvSpPr>
          <p:cNvPr id="1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92149" y="2859797"/>
            <a:ext cx="7260079" cy="4788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5638509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49409" y="828606"/>
            <a:ext cx="8445182" cy="545072"/>
          </a:xfrm>
          <a:prstGeom prst="rect">
            <a:avLst/>
          </a:prstGeom>
        </p:spPr>
        <p:txBody>
          <a:bodyPr anchor="t"/>
          <a:lstStyle>
            <a:lvl1pPr algn="l">
              <a:defRPr sz="2800"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/>
              <a:t>主標題</a:t>
            </a: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0" hasCustomPrompt="1"/>
          </p:nvPr>
        </p:nvSpPr>
        <p:spPr>
          <a:xfrm>
            <a:off x="349409" y="1697446"/>
            <a:ext cx="8445182" cy="42136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lang="zh-TW" altLang="en-US" sz="1400" b="0" i="0" smtClean="0">
                <a:effectLst/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偉康成立於</a:t>
            </a:r>
            <a:r>
              <a:rPr lang="en-US" altLang="zh-TW" dirty="0">
                <a:solidFill>
                  <a:srgbClr val="4C4C4C"/>
                </a:solidFill>
                <a:effectLst/>
                <a:latin typeface="微軟正黑體" charset="-120"/>
              </a:rPr>
              <a:t>1998</a:t>
            </a:r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年，致力於資訊與通訊服務，具備專業資訊與通訊系統建置技術與軟體開發實力，掌握「雲端」、「行動」、「社群」、「大數據」、「物聯網」等關鍵技術，以豐富產業經驗，提供客戶全方位資訊與通訊解決方案，範圍涵蓋金融資訊、電信媒體、科技製造、公共服務、醫療照護、流通服務等領域，曾為超過</a:t>
            </a:r>
            <a:r>
              <a:rPr lang="en-US" altLang="zh-TW" dirty="0">
                <a:solidFill>
                  <a:srgbClr val="4C4C4C"/>
                </a:solidFill>
                <a:effectLst/>
                <a:latin typeface="微軟正黑體" charset="-120"/>
              </a:rPr>
              <a:t>500</a:t>
            </a:r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家知名企業提供優質服務。 </a:t>
            </a:r>
          </a:p>
          <a:p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偉康同時為</a:t>
            </a:r>
            <a:r>
              <a:rPr lang="en-US" altLang="zh-TW" dirty="0">
                <a:solidFill>
                  <a:srgbClr val="4C4C4C"/>
                </a:solidFill>
                <a:effectLst/>
                <a:latin typeface="微軟正黑體" charset="-120"/>
              </a:rPr>
              <a:t>IBM</a:t>
            </a:r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官方合作夥伴，並於</a:t>
            </a:r>
            <a:r>
              <a:rPr lang="en-US" altLang="zh-TW" dirty="0">
                <a:solidFill>
                  <a:srgbClr val="4C4C4C"/>
                </a:solidFill>
                <a:effectLst/>
                <a:latin typeface="微軟正黑體" charset="-120"/>
              </a:rPr>
              <a:t>2016</a:t>
            </a:r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年取得 </a:t>
            </a:r>
            <a:r>
              <a:rPr lang="en-US" altLang="zh-TW" dirty="0">
                <a:solidFill>
                  <a:srgbClr val="4C4C4C"/>
                </a:solidFill>
                <a:effectLst/>
                <a:latin typeface="微軟正黑體" charset="-120"/>
              </a:rPr>
              <a:t>IBM WebSphere Application Server Gold Accreditation </a:t>
            </a:r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合作伙伴認證，是 </a:t>
            </a:r>
            <a:r>
              <a:rPr lang="en-US" altLang="zh-TW" dirty="0">
                <a:solidFill>
                  <a:srgbClr val="4C4C4C"/>
                </a:solidFill>
                <a:effectLst/>
                <a:latin typeface="微軟正黑體" charset="-120"/>
              </a:rPr>
              <a:t>IBM </a:t>
            </a:r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大中華區第一家 </a:t>
            </a:r>
            <a:r>
              <a:rPr lang="en-US" altLang="zh-TW" dirty="0">
                <a:solidFill>
                  <a:srgbClr val="4C4C4C"/>
                </a:solidFill>
                <a:effectLst/>
                <a:latin typeface="微軟正黑體" charset="-120"/>
              </a:rPr>
              <a:t>WAS Gold Accreditation</a:t>
            </a:r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，台灣區第一家 </a:t>
            </a:r>
            <a:r>
              <a:rPr lang="en-US" altLang="zh-TW" dirty="0">
                <a:solidFill>
                  <a:srgbClr val="4C4C4C"/>
                </a:solidFill>
                <a:effectLst/>
                <a:latin typeface="微軟正黑體" charset="-120"/>
              </a:rPr>
              <a:t>Accreditation </a:t>
            </a:r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合作伙伴。 </a:t>
            </a:r>
          </a:p>
          <a:p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偉康秉持</a:t>
            </a:r>
            <a:r>
              <a:rPr lang="zh-TW" altLang="en-US" dirty="0">
                <a:solidFill>
                  <a:srgbClr val="2F85CD"/>
                </a:solidFill>
                <a:effectLst/>
                <a:latin typeface="微軟正黑體" charset="-120"/>
              </a:rPr>
              <a:t>「專業服務」、「創新發展」、「以客為尊」、「使命必達」</a:t>
            </a:r>
            <a:r>
              <a:rPr lang="zh-TW" altLang="en-US" dirty="0">
                <a:solidFill>
                  <a:srgbClr val="4C4C4C"/>
                </a:solidFill>
                <a:effectLst/>
                <a:latin typeface="微軟正黑體" charset="-120"/>
              </a:rPr>
              <a:t>理念為客戶服務，不斷創新研發，提供客戶智慧化解決方案及服務，協助客戶提升競爭優勢。</a:t>
            </a:r>
          </a:p>
        </p:txBody>
      </p:sp>
    </p:spTree>
    <p:extLst>
      <p:ext uri="{BB962C8B-B14F-4D97-AF65-F5344CB8AC3E}">
        <p14:creationId xmlns:p14="http://schemas.microsoft.com/office/powerpoint/2010/main" val="38456357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9"/>
          <p:cNvSpPr>
            <a:spLocks noGrp="1"/>
          </p:cNvSpPr>
          <p:nvPr>
            <p:ph type="title" hasCustomPrompt="1"/>
          </p:nvPr>
        </p:nvSpPr>
        <p:spPr>
          <a:xfrm>
            <a:off x="1509182" y="2156278"/>
            <a:ext cx="3587357" cy="867285"/>
          </a:xfrm>
          <a:prstGeom prst="rect">
            <a:avLst/>
          </a:prstGeom>
        </p:spPr>
        <p:txBody>
          <a:bodyPr/>
          <a:lstStyle>
            <a:lvl1pPr algn="l">
              <a:defRPr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/>
              <a:t>分頁標題</a:t>
            </a:r>
          </a:p>
        </p:txBody>
      </p:sp>
      <p:sp>
        <p:nvSpPr>
          <p:cNvPr id="7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09183" y="3023562"/>
            <a:ext cx="3587356" cy="1385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2953893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 hasCustomPrompt="1"/>
          </p:nvPr>
        </p:nvSpPr>
        <p:spPr>
          <a:xfrm>
            <a:off x="1509183" y="2156278"/>
            <a:ext cx="2894480" cy="867285"/>
          </a:xfrm>
          <a:prstGeom prst="rect">
            <a:avLst/>
          </a:prstGeom>
        </p:spPr>
        <p:txBody>
          <a:bodyPr/>
          <a:lstStyle>
            <a:lvl1pPr algn="l">
              <a:defRPr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/>
              <a:t>分頁標題</a:t>
            </a:r>
          </a:p>
        </p:txBody>
      </p:sp>
      <p:sp>
        <p:nvSpPr>
          <p:cNvPr id="11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09183" y="3023562"/>
            <a:ext cx="2894479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en-US" altLang="zh-TW" dirty="0"/>
              <a:t>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0682994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9"/>
          <p:cNvSpPr>
            <a:spLocks noGrp="1"/>
          </p:cNvSpPr>
          <p:nvPr>
            <p:ph type="title" hasCustomPrompt="1"/>
          </p:nvPr>
        </p:nvSpPr>
        <p:spPr>
          <a:xfrm>
            <a:off x="591672" y="2156278"/>
            <a:ext cx="3345329" cy="867285"/>
          </a:xfrm>
          <a:prstGeom prst="rect">
            <a:avLst/>
          </a:prstGeom>
        </p:spPr>
        <p:txBody>
          <a:bodyPr/>
          <a:lstStyle>
            <a:lvl1pPr algn="l">
              <a:defRPr b="1" i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/>
              <a:t>簡報完畢</a:t>
            </a:r>
          </a:p>
        </p:txBody>
      </p:sp>
      <p:sp>
        <p:nvSpPr>
          <p:cNvPr id="14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591672" y="3023562"/>
            <a:ext cx="3345329" cy="14553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 b="1" i="0" baseline="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en-US" altLang="zh-TW" dirty="0"/>
              <a:t>Thank you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038795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4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ransition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689" y="6223886"/>
            <a:ext cx="2336800" cy="279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38465"/>
            <a:ext cx="8928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2481" y="6224476"/>
            <a:ext cx="233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95561" y="-643469"/>
            <a:ext cx="9750676" cy="81618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2481" y="6224476"/>
            <a:ext cx="233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ransition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1950" y="0"/>
            <a:ext cx="842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ransition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1961" y="1992512"/>
            <a:ext cx="7260078" cy="867285"/>
          </a:xfrm>
        </p:spPr>
        <p:txBody>
          <a:bodyPr/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WEBCOMM   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新人學習報告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413760" y="2859797"/>
            <a:ext cx="2316480" cy="478826"/>
          </a:xfrm>
        </p:spPr>
        <p:txBody>
          <a:bodyPr/>
          <a:lstStyle/>
          <a:p>
            <a:r>
              <a:rPr kumimoji="1" lang="en-US" altLang="zh-TW" dirty="0"/>
              <a:t>Oscar </a:t>
            </a:r>
            <a:r>
              <a:rPr kumimoji="1" lang="en-US" altLang="zh-TW" dirty="0" err="1"/>
              <a:t>Qiu</a:t>
            </a:r>
            <a:r>
              <a:rPr kumimoji="1" lang="en-US" altLang="zh-TW" dirty="0"/>
              <a:t> </a:t>
            </a:r>
            <a:r>
              <a:rPr kumimoji="1" lang="zh-TW" altLang="en-US" dirty="0"/>
              <a:t>邱泓學</a:t>
            </a: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68376AEB-74D6-4185-BCD4-017524122498}"/>
              </a:ext>
            </a:extLst>
          </p:cNvPr>
          <p:cNvSpPr txBox="1">
            <a:spLocks/>
          </p:cNvSpPr>
          <p:nvPr/>
        </p:nvSpPr>
        <p:spPr>
          <a:xfrm>
            <a:off x="7354313" y="6379174"/>
            <a:ext cx="1695451" cy="4788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100" b="1" i="0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2018/10/25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243202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依賴注入</a:t>
            </a:r>
            <a:r>
              <a:rPr kumimoji="1" lang="en-US" altLang="zh-TW" dirty="0"/>
              <a:t>(Dependency Injection)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sz="1800" dirty="0"/>
              <a:t>保留抽象介面，當依賴於此抽象介面的物件與其他物件有依賴關係時，透過抽象介面來注入依賴的實際物件。</a:t>
            </a:r>
            <a:endParaRPr kumimoji="1" lang="en-US" altLang="zh-TW" sz="1800" dirty="0"/>
          </a:p>
          <a:p>
            <a:r>
              <a:rPr kumimoji="1" lang="zh-TW" altLang="en-US" sz="1800" dirty="0">
                <a:solidFill>
                  <a:schemeClr val="accent5">
                    <a:lumMod val="75000"/>
                  </a:schemeClr>
                </a:solidFill>
              </a:rPr>
              <a:t>好處</a:t>
            </a:r>
            <a:r>
              <a:rPr kumimoji="1" lang="zh-TW" altLang="en-US" sz="1800" dirty="0"/>
              <a:t>：降低物件與物件、物件與容器的耦合。</a:t>
            </a:r>
            <a:endParaRPr kumimoji="1" lang="en-US" altLang="zh-TW" sz="1800" dirty="0"/>
          </a:p>
          <a:p>
            <a:r>
              <a:rPr kumimoji="1" lang="zh-TW" altLang="en-US" sz="1800" dirty="0">
                <a:solidFill>
                  <a:schemeClr val="accent5">
                    <a:lumMod val="75000"/>
                  </a:schemeClr>
                </a:solidFill>
              </a:rPr>
              <a:t>可用介面</a:t>
            </a:r>
            <a:r>
              <a:rPr kumimoji="1" lang="zh-TW" altLang="en-US" sz="1800" dirty="0"/>
              <a:t>：</a:t>
            </a:r>
            <a:r>
              <a:rPr kumimoji="1" lang="en-US" altLang="zh-TW" sz="1800" dirty="0" err="1"/>
              <a:t>BeanFactory</a:t>
            </a:r>
            <a:r>
              <a:rPr kumimoji="1" lang="en-US" altLang="zh-TW" sz="1800" dirty="0"/>
              <a:t> </a:t>
            </a:r>
            <a:r>
              <a:rPr kumimoji="1" lang="zh-TW" altLang="en-US" sz="1800" dirty="0"/>
              <a:t>、 </a:t>
            </a:r>
            <a:r>
              <a:rPr kumimoji="1" lang="en-US" altLang="zh-TW" sz="1800" dirty="0" err="1">
                <a:solidFill>
                  <a:srgbClr val="FF0000"/>
                </a:solidFill>
              </a:rPr>
              <a:t>ApplicationContext</a:t>
            </a:r>
            <a:r>
              <a:rPr kumimoji="1" lang="en-US" altLang="zh-TW" sz="1800" dirty="0">
                <a:solidFill>
                  <a:srgbClr val="FF0000"/>
                </a:solidFill>
              </a:rPr>
              <a:t> </a:t>
            </a:r>
            <a:r>
              <a:rPr kumimoji="1" lang="zh-TW" altLang="en-US" sz="1800" dirty="0">
                <a:solidFill>
                  <a:srgbClr val="FF0000"/>
                </a:solidFill>
              </a:rPr>
              <a:t>、 </a:t>
            </a:r>
            <a:r>
              <a:rPr kumimoji="1" lang="en-US" altLang="zh-TW" sz="1800" dirty="0" err="1">
                <a:solidFill>
                  <a:srgbClr val="FF0000"/>
                </a:solidFill>
              </a:rPr>
              <a:t>WebApplicationContext</a:t>
            </a:r>
            <a:endParaRPr kumimoji="1" lang="en-US" altLang="zh-TW" sz="1800" dirty="0">
              <a:solidFill>
                <a:srgbClr val="FF0000"/>
              </a:solidFill>
            </a:endParaRPr>
          </a:p>
          <a:p>
            <a:r>
              <a:rPr kumimoji="1" lang="zh-TW" altLang="en-US" sz="1800" dirty="0">
                <a:solidFill>
                  <a:schemeClr val="accent5">
                    <a:lumMod val="75000"/>
                  </a:schemeClr>
                </a:solidFill>
              </a:rPr>
              <a:t>操作方法：</a:t>
            </a:r>
            <a:r>
              <a:rPr kumimoji="1" lang="zh-TW" altLang="en-US" sz="1800" dirty="0"/>
              <a:t>將要注入的組件定義於</a:t>
            </a:r>
            <a:r>
              <a:rPr kumimoji="1" lang="en-US" altLang="zh-TW" sz="1800" dirty="0"/>
              <a:t>model-config</a:t>
            </a:r>
            <a:r>
              <a:rPr kumimoji="1" lang="zh-TW" altLang="en-US" sz="1800" dirty="0"/>
              <a:t>中，在要取得該組件的類別中呼叫實作以上介面的子類別讀取</a:t>
            </a:r>
            <a:r>
              <a:rPr kumimoji="1" lang="en-US" altLang="zh-TW" sz="1800" dirty="0"/>
              <a:t>config</a:t>
            </a:r>
            <a:r>
              <a:rPr kumimoji="1" lang="zh-TW" altLang="en-US" sz="1800" dirty="0"/>
              <a:t>檔，再透過介面的</a:t>
            </a:r>
            <a:r>
              <a:rPr kumimoji="1" lang="en-US" altLang="zh-TW" sz="1800" dirty="0" err="1"/>
              <a:t>getBean</a:t>
            </a:r>
            <a:r>
              <a:rPr kumimoji="1" lang="en-US" altLang="zh-TW" sz="1800" dirty="0"/>
              <a:t>()</a:t>
            </a:r>
            <a:r>
              <a:rPr kumimoji="1" lang="zh-TW" altLang="en-US" sz="1800" dirty="0"/>
              <a:t>方法，完成注入。</a:t>
            </a:r>
            <a:endParaRPr kumimoji="1" lang="en-US" altLang="zh-TW" sz="1800" dirty="0"/>
          </a:p>
          <a:p>
            <a:r>
              <a:rPr kumimoji="1" lang="zh-TW" altLang="en-US" sz="1800" dirty="0">
                <a:solidFill>
                  <a:schemeClr val="accent5">
                    <a:lumMod val="75000"/>
                  </a:schemeClr>
                </a:solidFill>
              </a:rPr>
              <a:t>具體實現：</a:t>
            </a:r>
            <a:r>
              <a:rPr kumimoji="1" lang="zh-TW" altLang="en-US" sz="1800" dirty="0"/>
              <a:t>接管</a:t>
            </a:r>
            <a:r>
              <a:rPr kumimoji="1" lang="en-US" altLang="zh-TW" sz="1800" dirty="0"/>
              <a:t>Hibernate.</a:t>
            </a:r>
          </a:p>
        </p:txBody>
      </p:sp>
    </p:spTree>
    <p:extLst>
      <p:ext uri="{BB962C8B-B14F-4D97-AF65-F5344CB8AC3E}">
        <p14:creationId xmlns:p14="http://schemas.microsoft.com/office/powerpoint/2010/main" val="4135318362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504E253-58FB-4E7C-A9D9-34F136991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model-config.xml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5BA222-1F0F-4325-AB5D-A94E226BF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72"/>
            <a:ext cx="9144000" cy="468128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E515D28-0453-4F8E-A760-68B9DE148104}"/>
              </a:ext>
            </a:extLst>
          </p:cNvPr>
          <p:cNvSpPr txBox="1"/>
          <p:nvPr/>
        </p:nvSpPr>
        <p:spPr>
          <a:xfrm>
            <a:off x="6502400" y="1373678"/>
            <a:ext cx="247904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資料庫也是一個</a:t>
            </a:r>
            <a:r>
              <a:rPr lang="en-US" altLang="zh-TW" dirty="0"/>
              <a:t>bean !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4610D41-4BB1-469E-8B4A-D96C00813494}"/>
              </a:ext>
            </a:extLst>
          </p:cNvPr>
          <p:cNvSpPr txBox="1"/>
          <p:nvPr/>
        </p:nvSpPr>
        <p:spPr>
          <a:xfrm>
            <a:off x="3931920" y="2694478"/>
            <a:ext cx="470408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以參照</a:t>
            </a:r>
            <a:r>
              <a:rPr lang="en-US" altLang="zh-TW" dirty="0"/>
              <a:t>(ref)</a:t>
            </a:r>
            <a:r>
              <a:rPr lang="zh-TW" altLang="en-US" dirty="0"/>
              <a:t>的方式注入</a:t>
            </a:r>
            <a:r>
              <a:rPr lang="en-US" altLang="zh-TW" dirty="0" err="1"/>
              <a:t>SessionFactory</a:t>
            </a:r>
            <a:r>
              <a:rPr lang="zh-TW" altLang="en-US" dirty="0"/>
              <a:t>的屬性 </a:t>
            </a: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6061F876-5266-4572-A000-0C21E4000FDD}"/>
              </a:ext>
            </a:extLst>
          </p:cNvPr>
          <p:cNvCxnSpPr>
            <a:stCxn id="9" idx="1"/>
          </p:cNvCxnSpPr>
          <p:nvPr/>
        </p:nvCxnSpPr>
        <p:spPr>
          <a:xfrm rot="10800000">
            <a:off x="3535680" y="2694478"/>
            <a:ext cx="396240" cy="184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E7116774-D5EE-42FA-8A6C-1157A9B4AE38}"/>
              </a:ext>
            </a:extLst>
          </p:cNvPr>
          <p:cNvCxnSpPr>
            <a:stCxn id="8" idx="1"/>
          </p:cNvCxnSpPr>
          <p:nvPr/>
        </p:nvCxnSpPr>
        <p:spPr>
          <a:xfrm rot="10800000">
            <a:off x="6085840" y="1558344"/>
            <a:ext cx="416560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763ACE7-3187-40AE-9CE4-85647CC4D48B}"/>
              </a:ext>
            </a:extLst>
          </p:cNvPr>
          <p:cNvSpPr/>
          <p:nvPr/>
        </p:nvSpPr>
        <p:spPr>
          <a:xfrm>
            <a:off x="182880" y="1424873"/>
            <a:ext cx="5902960" cy="739208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B0EDAE5-8DD6-46D2-9FDB-5EFDE3186E7D}"/>
              </a:ext>
            </a:extLst>
          </p:cNvPr>
          <p:cNvSpPr/>
          <p:nvPr/>
        </p:nvSpPr>
        <p:spPr>
          <a:xfrm>
            <a:off x="467360" y="2694478"/>
            <a:ext cx="4704080" cy="14304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C2BC1F-633F-4493-8F86-E08F81D25438}"/>
              </a:ext>
            </a:extLst>
          </p:cNvPr>
          <p:cNvSpPr txBox="1"/>
          <p:nvPr/>
        </p:nvSpPr>
        <p:spPr>
          <a:xfrm>
            <a:off x="5262880" y="3596284"/>
            <a:ext cx="270256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讀取</a:t>
            </a:r>
            <a:r>
              <a:rPr lang="en-US" altLang="zh-TW" dirty="0"/>
              <a:t>hbm.xml</a:t>
            </a:r>
            <a:r>
              <a:rPr lang="zh-TW" altLang="en-US" dirty="0"/>
              <a:t>的設定檔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516F182-1A12-47AB-81B2-D3F1D826EAB4}"/>
              </a:ext>
            </a:extLst>
          </p:cNvPr>
          <p:cNvSpPr/>
          <p:nvPr/>
        </p:nvSpPr>
        <p:spPr>
          <a:xfrm>
            <a:off x="329090" y="4277360"/>
            <a:ext cx="8652350" cy="143048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5DFC84-64D8-446F-A4F2-0D094B34CEA7}"/>
              </a:ext>
            </a:extLst>
          </p:cNvPr>
          <p:cNvSpPr txBox="1"/>
          <p:nvPr/>
        </p:nvSpPr>
        <p:spPr>
          <a:xfrm>
            <a:off x="5034708" y="5751321"/>
            <a:ext cx="38451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取代原先在 </a:t>
            </a:r>
            <a:r>
              <a:rPr lang="en-US" altLang="zh-TW" dirty="0"/>
              <a:t>hibernate-cfg.xml</a:t>
            </a:r>
            <a:r>
              <a:rPr lang="zh-TW" altLang="en-US" dirty="0"/>
              <a:t> 的設定</a:t>
            </a:r>
          </a:p>
        </p:txBody>
      </p:sp>
    </p:spTree>
    <p:extLst>
      <p:ext uri="{BB962C8B-B14F-4D97-AF65-F5344CB8AC3E}">
        <p14:creationId xmlns:p14="http://schemas.microsoft.com/office/powerpoint/2010/main" val="18186174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651185B-5976-478A-87F2-3B3F3847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9" y="3557136"/>
            <a:ext cx="6890104" cy="26099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D2A512-33C5-4FD4-8308-4825AF8C0742}"/>
              </a:ext>
            </a:extLst>
          </p:cNvPr>
          <p:cNvSpPr txBox="1"/>
          <p:nvPr/>
        </p:nvSpPr>
        <p:spPr>
          <a:xfrm>
            <a:off x="4908776" y="6235434"/>
            <a:ext cx="4064000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但是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…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交易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(commit , rollback) 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去哪了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?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DDFB45-0EC7-4BD1-8449-281A8B1B589B}"/>
              </a:ext>
            </a:extLst>
          </p:cNvPr>
          <p:cNvSpPr txBox="1"/>
          <p:nvPr/>
        </p:nvSpPr>
        <p:spPr>
          <a:xfrm>
            <a:off x="4910400" y="6235200"/>
            <a:ext cx="4064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但是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交易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(commit , rollback) 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去哪了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?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62364D-2843-4DBF-8CBA-BEC12881BFD7}"/>
              </a:ext>
            </a:extLst>
          </p:cNvPr>
          <p:cNvSpPr txBox="1"/>
          <p:nvPr/>
        </p:nvSpPr>
        <p:spPr>
          <a:xfrm>
            <a:off x="4910400" y="6235200"/>
            <a:ext cx="406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但是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交易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(commit , rollback)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去哪了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?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9214859-A159-4705-A6FB-A14660072D61}"/>
              </a:ext>
            </a:extLst>
          </p:cNvPr>
          <p:cNvSpPr txBox="1"/>
          <p:nvPr/>
        </p:nvSpPr>
        <p:spPr>
          <a:xfrm>
            <a:off x="4910400" y="6235200"/>
            <a:ext cx="40640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但是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交易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(commit , rollback)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去哪了 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9DA0E6-06DB-4C0C-AD44-C153F55A07F8}"/>
              </a:ext>
            </a:extLst>
          </p:cNvPr>
          <p:cNvSpPr txBox="1"/>
          <p:nvPr/>
        </p:nvSpPr>
        <p:spPr>
          <a:xfrm>
            <a:off x="4910400" y="6235200"/>
            <a:ext cx="40640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但是</a:t>
            </a:r>
            <a:r>
              <a:rPr lang="en-US" altLang="zh-TW" dirty="0"/>
              <a:t>…</a:t>
            </a:r>
            <a:r>
              <a:rPr lang="zh-TW" altLang="en-US" dirty="0"/>
              <a:t>交易</a:t>
            </a:r>
            <a:r>
              <a:rPr lang="en-US" altLang="zh-TW" dirty="0"/>
              <a:t>(commit , rollback) </a:t>
            </a:r>
            <a:r>
              <a:rPr lang="zh-TW" altLang="en-US" dirty="0"/>
              <a:t>去哪了 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model-config.xml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3E80DB-4869-4174-B160-8A308AD2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24" y="1373678"/>
            <a:ext cx="8801552" cy="31751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57A373-6BCB-4882-80F2-091FDF7A9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09" y="1811323"/>
            <a:ext cx="8331628" cy="130816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7DCFD9F-FC26-430B-A358-0BA7CE86B57E}"/>
              </a:ext>
            </a:extLst>
          </p:cNvPr>
          <p:cNvSpPr txBox="1"/>
          <p:nvPr/>
        </p:nvSpPr>
        <p:spPr>
          <a:xfrm>
            <a:off x="349409" y="1373678"/>
            <a:ext cx="169275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MemberService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8AE2BB-428C-4BB4-83A0-2AA2BAD893DE}"/>
              </a:ext>
            </a:extLst>
          </p:cNvPr>
          <p:cNvSpPr txBox="1"/>
          <p:nvPr/>
        </p:nvSpPr>
        <p:spPr>
          <a:xfrm>
            <a:off x="349410" y="3153647"/>
            <a:ext cx="169275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MemberDAO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102A1D-14B9-47D8-A1A6-B661C56F7EED}"/>
              </a:ext>
            </a:extLst>
          </p:cNvPr>
          <p:cNvSpPr/>
          <p:nvPr/>
        </p:nvSpPr>
        <p:spPr>
          <a:xfrm>
            <a:off x="2700270" y="1811323"/>
            <a:ext cx="13737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72057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0" grpId="0" animBg="1"/>
      <p:bldP spid="11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交易處理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sz="1800" dirty="0"/>
              <a:t>使用</a:t>
            </a:r>
            <a:r>
              <a:rPr kumimoji="1" lang="en-US" altLang="zh-TW" sz="1800" dirty="0"/>
              <a:t>Spring</a:t>
            </a:r>
            <a:r>
              <a:rPr kumimoji="1" lang="zh-TW" altLang="en-US" sz="1800" dirty="0"/>
              <a:t>接管</a:t>
            </a:r>
            <a:r>
              <a:rPr kumimoji="1" lang="en-US" altLang="zh-TW" sz="1800" dirty="0"/>
              <a:t>Hibernate</a:t>
            </a:r>
            <a:r>
              <a:rPr kumimoji="1" lang="zh-TW" altLang="en-US" sz="1800" dirty="0"/>
              <a:t>時，也可以將交易管理交由</a:t>
            </a:r>
            <a:r>
              <a:rPr kumimoji="1" lang="en-US" altLang="zh-TW" sz="1800" dirty="0"/>
              <a:t>Spring</a:t>
            </a:r>
            <a:r>
              <a:rPr kumimoji="1" lang="zh-TW" altLang="en-US" sz="1800" dirty="0"/>
              <a:t>負責。</a:t>
            </a:r>
            <a:endParaRPr kumimoji="1" lang="en-US" altLang="zh-TW" sz="1800" dirty="0"/>
          </a:p>
          <a:p>
            <a:r>
              <a:rPr kumimoji="1" lang="zh-TW" altLang="en-US" sz="1800" dirty="0"/>
              <a:t>利用切面的設計</a:t>
            </a:r>
            <a:r>
              <a:rPr kumimoji="1" lang="en-US" altLang="zh-TW" sz="1800" dirty="0"/>
              <a:t>(AOP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–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Aspect-Oriented Programming) </a:t>
            </a:r>
            <a:r>
              <a:rPr kumimoji="1" lang="zh-TW" altLang="en-US" sz="1800" dirty="0"/>
              <a:t>來管理交易，將業務邏輯層與系統層面的服務分開來。</a:t>
            </a:r>
            <a:r>
              <a:rPr kumimoji="1" lang="en-US" altLang="zh-TW" sz="1800" dirty="0"/>
              <a:t> </a:t>
            </a:r>
          </a:p>
          <a:p>
            <a:r>
              <a:rPr kumimoji="1" lang="zh-TW" altLang="en-US" sz="1800" dirty="0"/>
              <a:t>在</a:t>
            </a:r>
            <a:r>
              <a:rPr kumimoji="1" lang="en-US" altLang="zh-TW" sz="1800" dirty="0"/>
              <a:t>Spring</a:t>
            </a:r>
            <a:r>
              <a:rPr kumimoji="1" lang="zh-TW" altLang="en-US" sz="1800" dirty="0"/>
              <a:t>裡可以透過宣告的方式來管理交易，又分</a:t>
            </a:r>
            <a:r>
              <a:rPr kumimoji="1" lang="en-US" altLang="zh-TW" sz="1800" dirty="0"/>
              <a:t>@annotation</a:t>
            </a:r>
            <a:r>
              <a:rPr kumimoji="1" lang="zh-TW" altLang="en-US" sz="1800" dirty="0"/>
              <a:t>和 </a:t>
            </a:r>
            <a:r>
              <a:rPr kumimoji="1" lang="en-US" altLang="zh-TW" sz="1800" dirty="0">
                <a:solidFill>
                  <a:srgbClr val="FF0000"/>
                </a:solidFill>
              </a:rPr>
              <a:t>XML</a:t>
            </a:r>
            <a:r>
              <a:rPr kumimoji="1" lang="zh-TW" altLang="en-US" sz="1800" dirty="0"/>
              <a:t> 兩種。</a:t>
            </a:r>
            <a:endParaRPr kumimoji="1" lang="en-US" altLang="zh-TW" sz="1800" dirty="0"/>
          </a:p>
          <a:p>
            <a:endParaRPr kumimoji="1" lang="zh-TW" altLang="en-US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3911A8-4588-4E53-A780-9BBE684BE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1248"/>
            <a:ext cx="8973011" cy="478814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83885FD-4727-4FE1-ADBD-71AEBED29DE3}"/>
              </a:ext>
            </a:extLst>
          </p:cNvPr>
          <p:cNvSpPr txBox="1"/>
          <p:nvPr/>
        </p:nvSpPr>
        <p:spPr>
          <a:xfrm>
            <a:off x="2566265" y="4766392"/>
            <a:ext cx="157393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PointCut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簽名</a:t>
            </a:r>
          </a:p>
        </p:txBody>
      </p:sp>
      <p:cxnSp>
        <p:nvCxnSpPr>
          <p:cNvPr id="7" name="接點: 弧形 6">
            <a:extLst>
              <a:ext uri="{FF2B5EF4-FFF2-40B4-BE49-F238E27FC236}">
                <a16:creationId xmlns:a16="http://schemas.microsoft.com/office/drawing/2014/main" id="{60619180-E09B-47BB-8EAF-BA3D936F424A}"/>
              </a:ext>
            </a:extLst>
          </p:cNvPr>
          <p:cNvCxnSpPr/>
          <p:nvPr/>
        </p:nvCxnSpPr>
        <p:spPr>
          <a:xfrm>
            <a:off x="3545840" y="5135724"/>
            <a:ext cx="1412240" cy="3913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46B0B3FE-DA14-41D6-B4DF-6B1A16DA1DFF}"/>
              </a:ext>
            </a:extLst>
          </p:cNvPr>
          <p:cNvCxnSpPr/>
          <p:nvPr/>
        </p:nvCxnSpPr>
        <p:spPr>
          <a:xfrm rot="5400000">
            <a:off x="2322331" y="5087448"/>
            <a:ext cx="380324" cy="10754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DF2868-B281-4933-BEA2-A9C1121D57E5}"/>
              </a:ext>
            </a:extLst>
          </p:cNvPr>
          <p:cNvSpPr txBox="1"/>
          <p:nvPr/>
        </p:nvSpPr>
        <p:spPr>
          <a:xfrm>
            <a:off x="5937654" y="4826626"/>
            <a:ext cx="231226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PointCut</a:t>
            </a:r>
            <a:r>
              <a:rPr lang="zh-TW" altLang="en-US" dirty="0"/>
              <a:t>表示式 </a:t>
            </a:r>
            <a:r>
              <a:rPr lang="en-US" altLang="zh-TW" dirty="0"/>
              <a:t>(</a:t>
            </a:r>
            <a:r>
              <a:rPr lang="zh-TW" altLang="en-US" dirty="0"/>
              <a:t>目標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4D02B8-D531-417C-818F-B3589952D7E9}"/>
              </a:ext>
            </a:extLst>
          </p:cNvPr>
          <p:cNvSpPr txBox="1"/>
          <p:nvPr/>
        </p:nvSpPr>
        <p:spPr>
          <a:xfrm>
            <a:off x="3402420" y="1209350"/>
            <a:ext cx="415733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將</a:t>
            </a:r>
            <a:r>
              <a:rPr lang="en-US" altLang="zh-TW" dirty="0" err="1"/>
              <a:t>SessionFactory</a:t>
            </a:r>
            <a:r>
              <a:rPr lang="zh-TW" altLang="en-US" dirty="0"/>
              <a:t>注入</a:t>
            </a:r>
            <a:r>
              <a:rPr lang="en-US" altLang="zh-TW" dirty="0" err="1"/>
              <a:t>transactionManager</a:t>
            </a:r>
            <a:endParaRPr lang="zh-TW" altLang="en-US" dirty="0"/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35D7EB57-D7E6-4E29-9DC3-70CB1A2F3C01}"/>
              </a:ext>
            </a:extLst>
          </p:cNvPr>
          <p:cNvCxnSpPr>
            <a:cxnSpLocks/>
          </p:cNvCxnSpPr>
          <p:nvPr/>
        </p:nvCxnSpPr>
        <p:spPr>
          <a:xfrm>
            <a:off x="5582093" y="2690037"/>
            <a:ext cx="1352107" cy="9831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F4423E84-20AD-427A-8210-B5885487D225}"/>
              </a:ext>
            </a:extLst>
          </p:cNvPr>
          <p:cNvCxnSpPr>
            <a:cxnSpLocks/>
          </p:cNvCxnSpPr>
          <p:nvPr/>
        </p:nvCxnSpPr>
        <p:spPr>
          <a:xfrm flipV="1">
            <a:off x="5600252" y="3673195"/>
            <a:ext cx="1333948" cy="947110"/>
          </a:xfrm>
          <a:prstGeom prst="bentConnector3">
            <a:avLst>
              <a:gd name="adj1" fmla="val 49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4FCFF6-9A27-4414-BF48-4E5E266346CD}"/>
              </a:ext>
            </a:extLst>
          </p:cNvPr>
          <p:cNvSpPr txBox="1"/>
          <p:nvPr/>
        </p:nvSpPr>
        <p:spPr>
          <a:xfrm>
            <a:off x="7072762" y="2934531"/>
            <a:ext cx="1622505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需管理的方法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隔離層級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+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傳播行為</a:t>
            </a:r>
          </a:p>
        </p:txBody>
      </p:sp>
    </p:spTree>
    <p:extLst>
      <p:ext uri="{BB962C8B-B14F-4D97-AF65-F5344CB8AC3E}">
        <p14:creationId xmlns:p14="http://schemas.microsoft.com/office/powerpoint/2010/main" val="358251203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Struts 1 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MVC</a:t>
            </a:r>
            <a:r>
              <a:rPr kumimoji="1" lang="zh-TW" altLang="en-US" dirty="0"/>
              <a:t>架構中的</a:t>
            </a:r>
            <a:r>
              <a:rPr kumimoji="1" lang="en-US" altLang="zh-TW" dirty="0"/>
              <a:t>V</a:t>
            </a:r>
            <a:r>
              <a:rPr kumimoji="1" lang="zh-TW" altLang="en-US" dirty="0"/>
              <a:t> 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 </a:t>
            </a:r>
            <a:r>
              <a:rPr kumimoji="1" lang="en-US" altLang="zh-TW" dirty="0"/>
              <a:t>C</a:t>
            </a:r>
          </a:p>
          <a:p>
            <a:pPr marL="457200" indent="-457200">
              <a:buAutoNum type="arabicPeriod"/>
            </a:pPr>
            <a:r>
              <a:rPr kumimoji="1" lang="en-US" altLang="zh-TW" dirty="0"/>
              <a:t>Struts-config</a:t>
            </a:r>
          </a:p>
          <a:p>
            <a:pPr marL="457200" indent="-457200">
              <a:buAutoNum type="arabicPeriod"/>
            </a:pPr>
            <a:r>
              <a:rPr kumimoji="1" lang="en-US" altLang="zh-TW" dirty="0"/>
              <a:t>Controller</a:t>
            </a:r>
            <a:endParaRPr kumimoji="1" lang="zh-TW" altLang="en-US" dirty="0"/>
          </a:p>
          <a:p>
            <a:pPr marL="457200" indent="-457200">
              <a:buAutoNum type="arabicPeriod"/>
            </a:pPr>
            <a:r>
              <a:rPr kumimoji="1" lang="en-US" altLang="zh-TW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44580031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web.xml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71BB39-9C2B-4A84-A320-256F0100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9" y="1542953"/>
            <a:ext cx="6756747" cy="37720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4DCB6E-A6AD-4746-BEC9-D77CB73B4544}"/>
              </a:ext>
            </a:extLst>
          </p:cNvPr>
          <p:cNvSpPr/>
          <p:nvPr/>
        </p:nvSpPr>
        <p:spPr>
          <a:xfrm>
            <a:off x="542369" y="1909750"/>
            <a:ext cx="6281763" cy="266183"/>
          </a:xfrm>
          <a:prstGeom prst="rect">
            <a:avLst/>
          </a:prstGeom>
          <a:noFill/>
          <a:ln w="2540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BE7CD8-6028-45DA-AFD2-B6B6191A326A}"/>
              </a:ext>
            </a:extLst>
          </p:cNvPr>
          <p:cNvSpPr/>
          <p:nvPr/>
        </p:nvSpPr>
        <p:spPr>
          <a:xfrm>
            <a:off x="762000" y="3732695"/>
            <a:ext cx="6215036" cy="191088"/>
          </a:xfrm>
          <a:prstGeom prst="rect">
            <a:avLst/>
          </a:prstGeom>
          <a:noFill/>
          <a:ln w="2540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68B676-1A95-401A-89C7-00AB96362D1D}"/>
              </a:ext>
            </a:extLst>
          </p:cNvPr>
          <p:cNvSpPr/>
          <p:nvPr/>
        </p:nvSpPr>
        <p:spPr>
          <a:xfrm>
            <a:off x="262467" y="4682067"/>
            <a:ext cx="6282266" cy="465665"/>
          </a:xfrm>
          <a:prstGeom prst="rect">
            <a:avLst/>
          </a:prstGeom>
          <a:noFill/>
          <a:ln w="25400" cap="flat" cmpd="sng" algn="ctr">
            <a:solidFill>
              <a:schemeClr val="accent4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EC259A7-C07E-442C-8B0A-7827A59B6A3F}"/>
              </a:ext>
            </a:extLst>
          </p:cNvPr>
          <p:cNvSpPr txBox="1"/>
          <p:nvPr/>
        </p:nvSpPr>
        <p:spPr>
          <a:xfrm>
            <a:off x="3805058" y="1572463"/>
            <a:ext cx="509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註冊前端控制器，使所有請求都經由分配才到達 </a:t>
            </a:r>
            <a:r>
              <a:rPr lang="en-US" altLang="zh-TW" sz="14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  <a:endParaRPr lang="zh-TW" altLang="en-US" sz="1400" dirty="0">
              <a:solidFill>
                <a:srgbClr val="FF5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3D956014-AB6B-4349-959E-B94CE5C1A9A9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H="1">
            <a:off x="3727783" y="2042842"/>
            <a:ext cx="3096349" cy="3272205"/>
          </a:xfrm>
          <a:prstGeom prst="curvedConnector4">
            <a:avLst>
              <a:gd name="adj1" fmla="val -16491"/>
              <a:gd name="adj2" fmla="val 1069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0635E29-6309-4B90-951F-F0177B102128}"/>
              </a:ext>
            </a:extLst>
          </p:cNvPr>
          <p:cNvSpPr txBox="1"/>
          <p:nvPr/>
        </p:nvSpPr>
        <p:spPr>
          <a:xfrm>
            <a:off x="4274292" y="3400037"/>
            <a:ext cx="5099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Tiles</a:t>
            </a:r>
            <a:r>
              <a:rPr lang="zh-TW" altLang="en-US" sz="1400" dirty="0">
                <a:solidFill>
                  <a:srgbClr val="FF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</a:t>
            </a:r>
          </a:p>
        </p:txBody>
      </p:sp>
    </p:spTree>
    <p:extLst>
      <p:ext uri="{BB962C8B-B14F-4D97-AF65-F5344CB8AC3E}">
        <p14:creationId xmlns:p14="http://schemas.microsoft.com/office/powerpoint/2010/main" val="613423352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7DBFA3C-0E1C-44E1-AA13-AEF73D45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6" y="4167753"/>
            <a:ext cx="5314791" cy="14605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7A7081-D809-49F6-B989-7A1C12EF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6" y="1373679"/>
            <a:ext cx="3704094" cy="251252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Struts-config (                      </a:t>
            </a:r>
            <a:r>
              <a:rPr kumimoji="1" lang="zh-TW" altLang="en-US" dirty="0"/>
              <a:t>、 </a:t>
            </a:r>
            <a:r>
              <a:rPr kumimoji="1" lang="en-US" altLang="zh-TW" dirty="0"/>
              <a:t>                                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F331A2-99AB-42C9-8A9E-DBB30BDF3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462" y="1364662"/>
            <a:ext cx="5105662" cy="5086611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F417006-6391-4F2D-A7DA-359E80BD7FB5}"/>
              </a:ext>
            </a:extLst>
          </p:cNvPr>
          <p:cNvSpPr/>
          <p:nvPr/>
        </p:nvSpPr>
        <p:spPr>
          <a:xfrm>
            <a:off x="3293533" y="1972733"/>
            <a:ext cx="1210734" cy="28786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883DFC0-7C0F-4140-B035-C2D382672DB3}"/>
              </a:ext>
            </a:extLst>
          </p:cNvPr>
          <p:cNvSpPr/>
          <p:nvPr/>
        </p:nvSpPr>
        <p:spPr>
          <a:xfrm>
            <a:off x="3733800" y="4485255"/>
            <a:ext cx="1210734" cy="28786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A487845-1761-45F7-A2FD-6A45B03A7B26}"/>
              </a:ext>
            </a:extLst>
          </p:cNvPr>
          <p:cNvSpPr/>
          <p:nvPr/>
        </p:nvSpPr>
        <p:spPr>
          <a:xfrm>
            <a:off x="4944534" y="4707468"/>
            <a:ext cx="3629923" cy="6017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09CF66AE-A688-446D-853E-36660D0932DE}"/>
              </a:ext>
            </a:extLst>
          </p:cNvPr>
          <p:cNvSpPr/>
          <p:nvPr/>
        </p:nvSpPr>
        <p:spPr>
          <a:xfrm>
            <a:off x="6798733" y="1892487"/>
            <a:ext cx="2094380" cy="2560181"/>
          </a:xfrm>
          <a:custGeom>
            <a:avLst/>
            <a:gdLst>
              <a:gd name="connsiteX0" fmla="*/ 0 w 2477764"/>
              <a:gd name="connsiteY0" fmla="*/ 182093 h 3181446"/>
              <a:gd name="connsiteX1" fmla="*/ 2082800 w 2477764"/>
              <a:gd name="connsiteY1" fmla="*/ 292160 h 3181446"/>
              <a:gd name="connsiteX2" fmla="*/ 2319867 w 2477764"/>
              <a:gd name="connsiteY2" fmla="*/ 2925293 h 3181446"/>
              <a:gd name="connsiteX3" fmla="*/ 296333 w 2477764"/>
              <a:gd name="connsiteY3" fmla="*/ 2933760 h 3181446"/>
              <a:gd name="connsiteX0" fmla="*/ 0 w 2498340"/>
              <a:gd name="connsiteY0" fmla="*/ 182093 h 3195319"/>
              <a:gd name="connsiteX1" fmla="*/ 2082800 w 2498340"/>
              <a:gd name="connsiteY1" fmla="*/ 292160 h 3195319"/>
              <a:gd name="connsiteX2" fmla="*/ 2319867 w 2498340"/>
              <a:gd name="connsiteY2" fmla="*/ 2925293 h 3195319"/>
              <a:gd name="connsiteX3" fmla="*/ 16933 w 2498340"/>
              <a:gd name="connsiteY3" fmla="*/ 2963082 h 3195319"/>
              <a:gd name="connsiteX0" fmla="*/ 0 w 2498340"/>
              <a:gd name="connsiteY0" fmla="*/ 182093 h 3122272"/>
              <a:gd name="connsiteX1" fmla="*/ 2082800 w 2498340"/>
              <a:gd name="connsiteY1" fmla="*/ 292160 h 3122272"/>
              <a:gd name="connsiteX2" fmla="*/ 2319867 w 2498340"/>
              <a:gd name="connsiteY2" fmla="*/ 2925293 h 3122272"/>
              <a:gd name="connsiteX3" fmla="*/ 16933 w 2498340"/>
              <a:gd name="connsiteY3" fmla="*/ 2963082 h 3122272"/>
              <a:gd name="connsiteX0" fmla="*/ 0 w 2371756"/>
              <a:gd name="connsiteY0" fmla="*/ 167562 h 2966442"/>
              <a:gd name="connsiteX1" fmla="*/ 2082800 w 2371756"/>
              <a:gd name="connsiteY1" fmla="*/ 277629 h 2966442"/>
              <a:gd name="connsiteX2" fmla="*/ 2133600 w 2371756"/>
              <a:gd name="connsiteY2" fmla="*/ 2685965 h 2966442"/>
              <a:gd name="connsiteX3" fmla="*/ 16933 w 2371756"/>
              <a:gd name="connsiteY3" fmla="*/ 2948551 h 2966442"/>
              <a:gd name="connsiteX0" fmla="*/ 0 w 2356765"/>
              <a:gd name="connsiteY0" fmla="*/ 167561 h 2960742"/>
              <a:gd name="connsiteX1" fmla="*/ 2082800 w 2356765"/>
              <a:gd name="connsiteY1" fmla="*/ 277628 h 2960742"/>
              <a:gd name="connsiteX2" fmla="*/ 2133600 w 2356765"/>
              <a:gd name="connsiteY2" fmla="*/ 2685964 h 2960742"/>
              <a:gd name="connsiteX3" fmla="*/ 245533 w 2356765"/>
              <a:gd name="connsiteY3" fmla="*/ 2938776 h 2960742"/>
              <a:gd name="connsiteX0" fmla="*/ 42334 w 2094380"/>
              <a:gd name="connsiteY0" fmla="*/ 172033 h 2955441"/>
              <a:gd name="connsiteX1" fmla="*/ 1837267 w 2094380"/>
              <a:gd name="connsiteY1" fmla="*/ 272327 h 2955441"/>
              <a:gd name="connsiteX2" fmla="*/ 1888067 w 2094380"/>
              <a:gd name="connsiteY2" fmla="*/ 2680663 h 2955441"/>
              <a:gd name="connsiteX3" fmla="*/ 0 w 2094380"/>
              <a:gd name="connsiteY3" fmla="*/ 2933475 h 295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4380" h="2955441">
                <a:moveTo>
                  <a:pt x="42334" y="172033"/>
                </a:moveTo>
                <a:cubicBezTo>
                  <a:pt x="890412" y="-1534"/>
                  <a:pt x="1529645" y="-145778"/>
                  <a:pt x="1837267" y="272327"/>
                </a:cubicBezTo>
                <a:cubicBezTo>
                  <a:pt x="2144889" y="690432"/>
                  <a:pt x="2194278" y="2237138"/>
                  <a:pt x="1888067" y="2680663"/>
                </a:cubicBezTo>
                <a:cubicBezTo>
                  <a:pt x="1581856" y="3124188"/>
                  <a:pt x="956028" y="2885482"/>
                  <a:pt x="0" y="29334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08889F3-8200-43A6-A262-30E36D4DA29B}"/>
              </a:ext>
            </a:extLst>
          </p:cNvPr>
          <p:cNvSpPr/>
          <p:nvPr/>
        </p:nvSpPr>
        <p:spPr>
          <a:xfrm>
            <a:off x="4903603" y="4347010"/>
            <a:ext cx="1854199" cy="21166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15728F7D-73B3-4F48-B474-542D98F5B081}"/>
              </a:ext>
            </a:extLst>
          </p:cNvPr>
          <p:cNvSpPr/>
          <p:nvPr/>
        </p:nvSpPr>
        <p:spPr>
          <a:xfrm>
            <a:off x="4924068" y="1965586"/>
            <a:ext cx="1854199" cy="21166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BF6B1202-53DC-49B5-A839-747C436B5DE9}"/>
              </a:ext>
            </a:extLst>
          </p:cNvPr>
          <p:cNvSpPr txBox="1">
            <a:spLocks/>
          </p:cNvSpPr>
          <p:nvPr/>
        </p:nvSpPr>
        <p:spPr>
          <a:xfrm>
            <a:off x="2860157" y="819590"/>
            <a:ext cx="2828262" cy="545072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en-US" altLang="zh-TW" dirty="0"/>
              <a:t>form-bean </a:t>
            </a:r>
            <a:endParaRPr kumimoji="1" lang="zh-TW" altLang="en-US" dirty="0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D9F0DAAD-10DA-442F-B2CC-16DDAF187BB9}"/>
              </a:ext>
            </a:extLst>
          </p:cNvPr>
          <p:cNvSpPr txBox="1">
            <a:spLocks/>
          </p:cNvSpPr>
          <p:nvPr/>
        </p:nvSpPr>
        <p:spPr>
          <a:xfrm>
            <a:off x="5232711" y="825218"/>
            <a:ext cx="3050181" cy="545072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en-US" altLang="zh-TW" dirty="0"/>
              <a:t>action-mapping</a:t>
            </a:r>
            <a:endParaRPr kumimoji="1" lang="zh-TW" altLang="en-US" dirty="0"/>
          </a:p>
        </p:txBody>
      </p:sp>
      <p:cxnSp>
        <p:nvCxnSpPr>
          <p:cNvPr id="30" name="接點: 弧形 29">
            <a:extLst>
              <a:ext uri="{FF2B5EF4-FFF2-40B4-BE49-F238E27FC236}">
                <a16:creationId xmlns:a16="http://schemas.microsoft.com/office/drawing/2014/main" id="{CB505FC3-ED5E-437E-B486-0FE1EC64C9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4221128" y="5008323"/>
            <a:ext cx="723406" cy="175529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6352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9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9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23" grpId="0" animBg="1"/>
      <p:bldP spid="24" grpId="0" animBg="1"/>
      <p:bldP spid="25" grpId="0" animBg="1"/>
      <p:bldP spid="26" grpId="0" build="allAtOnce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Controller (</a:t>
            </a:r>
            <a:r>
              <a:rPr kumimoji="1" lang="en-US" altLang="zh-TW" dirty="0" err="1">
                <a:solidFill>
                  <a:schemeClr val="accent4">
                    <a:lumMod val="75000"/>
                  </a:schemeClr>
                </a:solidFill>
              </a:rPr>
              <a:t>ActionForm</a:t>
            </a:r>
            <a:r>
              <a:rPr kumimoji="1" lang="en-US" altLang="zh-TW" dirty="0"/>
              <a:t> </a:t>
            </a:r>
            <a:r>
              <a:rPr kumimoji="1" lang="zh-TW" altLang="en-US" dirty="0"/>
              <a:t>、 </a:t>
            </a:r>
            <a:r>
              <a:rPr kumimoji="1" lang="en-US" altLang="zh-TW" dirty="0" err="1"/>
              <a:t>DispatchAction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8D7910F-AB81-4123-864C-52A6593F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678"/>
            <a:ext cx="4125433" cy="452143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146EB9B-97D4-4E82-9258-71F52509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33" y="1373678"/>
            <a:ext cx="5018567" cy="450873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5EEC2D-3082-40E8-8D5A-F6DC01BFDB71}"/>
              </a:ext>
            </a:extLst>
          </p:cNvPr>
          <p:cNvSpPr txBox="1"/>
          <p:nvPr/>
        </p:nvSpPr>
        <p:spPr>
          <a:xfrm>
            <a:off x="467832" y="5844553"/>
            <a:ext cx="358317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除了接受前端</a:t>
            </a:r>
            <a:r>
              <a:rPr lang="en-US" altLang="zh-TW" dirty="0"/>
              <a:t>FORM</a:t>
            </a:r>
            <a:r>
              <a:rPr lang="zh-TW" altLang="en-US" dirty="0"/>
              <a:t>傳回來的參數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4D81308-7460-4052-9B3E-C1D75D1AEED5}"/>
              </a:ext>
            </a:extLst>
          </p:cNvPr>
          <p:cNvSpPr txBox="1"/>
          <p:nvPr/>
        </p:nvSpPr>
        <p:spPr>
          <a:xfrm>
            <a:off x="4373525" y="5844553"/>
            <a:ext cx="430264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也可以透過</a:t>
            </a:r>
            <a:r>
              <a:rPr lang="en-US" altLang="zh-TW" dirty="0"/>
              <a:t>Validate</a:t>
            </a:r>
            <a:r>
              <a:rPr lang="zh-TW" altLang="en-US" dirty="0"/>
              <a:t>方法做伺服端的驗證</a:t>
            </a:r>
            <a:endParaRPr lang="en-US" altLang="zh-TW" dirty="0"/>
          </a:p>
          <a:p>
            <a:r>
              <a:rPr lang="zh-TW" altLang="en-US" dirty="0"/>
              <a:t>若有錯誤會導向 </a:t>
            </a:r>
            <a:r>
              <a:rPr lang="en-US" altLang="zh-TW" dirty="0"/>
              <a:t>input </a:t>
            </a:r>
            <a:r>
              <a:rPr lang="zh-TW" altLang="en-US" dirty="0"/>
              <a:t>屬性所設定的頁面</a:t>
            </a:r>
          </a:p>
        </p:txBody>
      </p:sp>
    </p:spTree>
    <p:extLst>
      <p:ext uri="{BB962C8B-B14F-4D97-AF65-F5344CB8AC3E}">
        <p14:creationId xmlns:p14="http://schemas.microsoft.com/office/powerpoint/2010/main" val="147497059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Controller (</a:t>
            </a:r>
            <a:r>
              <a:rPr kumimoji="1" lang="en-US" altLang="zh-TW" dirty="0" err="1"/>
              <a:t>ActionForm</a:t>
            </a:r>
            <a:r>
              <a:rPr kumimoji="1" lang="zh-TW" altLang="en-US" dirty="0"/>
              <a:t> 、 </a:t>
            </a:r>
            <a:r>
              <a:rPr kumimoji="1" lang="en-US" altLang="zh-TW" dirty="0" err="1">
                <a:solidFill>
                  <a:schemeClr val="accent4">
                    <a:lumMod val="75000"/>
                  </a:schemeClr>
                </a:solidFill>
              </a:rPr>
              <a:t>DispatchAction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7EC6197-2774-48F3-BF2E-051BC1B71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666569"/>
              </p:ext>
            </p:extLst>
          </p:nvPr>
        </p:nvGraphicFramePr>
        <p:xfrm>
          <a:off x="265813" y="1666500"/>
          <a:ext cx="8665535" cy="323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005">
                  <a:extLst>
                    <a:ext uri="{9D8B030D-6E8A-4147-A177-3AD203B41FA5}">
                      <a16:colId xmlns:a16="http://schemas.microsoft.com/office/drawing/2014/main" val="1016472342"/>
                    </a:ext>
                  </a:extLst>
                </a:gridCol>
                <a:gridCol w="3667265">
                  <a:extLst>
                    <a:ext uri="{9D8B030D-6E8A-4147-A177-3AD203B41FA5}">
                      <a16:colId xmlns:a16="http://schemas.microsoft.com/office/drawing/2014/main" val="20193613"/>
                    </a:ext>
                  </a:extLst>
                </a:gridCol>
                <a:gridCol w="3667265">
                  <a:extLst>
                    <a:ext uri="{9D8B030D-6E8A-4147-A177-3AD203B41FA5}">
                      <a16:colId xmlns:a16="http://schemas.microsoft.com/office/drawing/2014/main" val="1143513469"/>
                    </a:ext>
                  </a:extLst>
                </a:gridCol>
              </a:tblGrid>
              <a:tr h="808075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600" dirty="0" err="1"/>
                        <a:t>DispatchAction</a:t>
                      </a:r>
                      <a:endParaRPr lang="zh-TW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600" dirty="0"/>
                        <a:t>Action</a:t>
                      </a:r>
                      <a:endParaRPr lang="zh-TW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915858"/>
                  </a:ext>
                </a:extLst>
              </a:tr>
              <a:tr h="80807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可自訂多個方法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只有一個方法 </a:t>
                      </a:r>
                      <a:r>
                        <a:rPr lang="en-US" altLang="zh-TW" sz="1800" dirty="0"/>
                        <a:t>(execute)</a:t>
                      </a:r>
                      <a:endParaRPr lang="zh-TW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793195"/>
                  </a:ext>
                </a:extLst>
              </a:tr>
              <a:tr h="80807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用法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透過</a:t>
                      </a:r>
                      <a:r>
                        <a:rPr lang="en-US" altLang="zh-TW" sz="1800" dirty="0"/>
                        <a:t>method</a:t>
                      </a:r>
                      <a:r>
                        <a:rPr lang="zh-TW" altLang="en-US" sz="1800" dirty="0"/>
                        <a:t>參數來呼叫不同方法</a:t>
                      </a:r>
                      <a:endParaRPr lang="en-US" altLang="zh-TW" sz="1800" dirty="0"/>
                    </a:p>
                    <a:p>
                      <a:pPr algn="l"/>
                      <a:r>
                        <a:rPr lang="en-US" altLang="zh-TW" sz="1800" dirty="0" err="1"/>
                        <a:t>login.do?method</a:t>
                      </a:r>
                      <a:r>
                        <a:rPr lang="en-US" altLang="zh-TW" sz="1800" dirty="0"/>
                        <a:t>=login / </a:t>
                      </a:r>
                      <a:r>
                        <a:rPr lang="en-US" altLang="zh-TW" sz="1800" dirty="0" err="1"/>
                        <a:t>logOut</a:t>
                      </a:r>
                      <a:endParaRPr lang="zh-TW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直接使用</a:t>
                      </a:r>
                      <a:r>
                        <a:rPr lang="en-US" altLang="zh-TW" sz="1800" dirty="0"/>
                        <a:t>login.do</a:t>
                      </a:r>
                      <a:r>
                        <a:rPr lang="zh-TW" altLang="en-US" sz="1800" dirty="0"/>
                        <a:t>即可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030690"/>
                  </a:ext>
                </a:extLst>
              </a:tr>
              <a:tr h="80807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驗證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dirty="0"/>
                        <a:t>在</a:t>
                      </a:r>
                      <a:r>
                        <a:rPr lang="en-US" altLang="zh-TW" sz="1800" dirty="0"/>
                        <a:t>Action</a:t>
                      </a:r>
                      <a:r>
                        <a:rPr lang="zh-TW" altLang="en-US" sz="1800" dirty="0"/>
                        <a:t>中呼叫</a:t>
                      </a:r>
                      <a:r>
                        <a:rPr lang="en-US" altLang="zh-TW" sz="1800" dirty="0" err="1"/>
                        <a:t>ActionForm</a:t>
                      </a:r>
                      <a:r>
                        <a:rPr lang="zh-TW" altLang="en-US" sz="1800" dirty="0"/>
                        <a:t>的</a:t>
                      </a:r>
                      <a:r>
                        <a:rPr lang="en-US" altLang="zh-TW" sz="1800" dirty="0"/>
                        <a:t>validate</a:t>
                      </a:r>
                      <a:r>
                        <a:rPr lang="zh-TW" altLang="en-US" sz="1800" dirty="0"/>
                        <a:t>方法做驗證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在</a:t>
                      </a:r>
                      <a:r>
                        <a:rPr lang="en-US" altLang="zh-TW" sz="1800" dirty="0" err="1"/>
                        <a:t>ActionForm</a:t>
                      </a:r>
                      <a:r>
                        <a:rPr lang="en-US" altLang="zh-TW" sz="1800" dirty="0"/>
                        <a:t> / </a:t>
                      </a:r>
                      <a:r>
                        <a:rPr lang="en-US" altLang="zh-TW" sz="1800" dirty="0" err="1"/>
                        <a:t>ValidateActionForm</a:t>
                      </a:r>
                      <a:endParaRPr lang="en-US" altLang="zh-TW" sz="1800" dirty="0"/>
                    </a:p>
                    <a:p>
                      <a:pPr algn="l"/>
                      <a:r>
                        <a:rPr lang="zh-TW" altLang="en-US" sz="1800" dirty="0"/>
                        <a:t>做驗證，或搭配 </a:t>
                      </a:r>
                      <a:r>
                        <a:rPr lang="en-US" altLang="zh-TW" sz="1800" dirty="0"/>
                        <a:t>Validate</a:t>
                      </a:r>
                      <a:r>
                        <a:rPr lang="zh-TW" altLang="en-US" sz="1800" dirty="0"/>
                        <a:t> 框架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70823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4E5C35AE-EF92-46EF-BB1B-E1F07ADB09F4}"/>
              </a:ext>
            </a:extLst>
          </p:cNvPr>
          <p:cNvSpPr txBox="1"/>
          <p:nvPr/>
        </p:nvSpPr>
        <p:spPr>
          <a:xfrm>
            <a:off x="2190307" y="5671684"/>
            <a:ext cx="1656481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Validate = false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32582D-726B-4472-B090-A5363B36F077}"/>
              </a:ext>
            </a:extLst>
          </p:cNvPr>
          <p:cNvSpPr txBox="1"/>
          <p:nvPr/>
        </p:nvSpPr>
        <p:spPr>
          <a:xfrm>
            <a:off x="5913900" y="5671684"/>
            <a:ext cx="1656481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Validate = true</a:t>
            </a:r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FA3641F4-0453-4252-80ED-610FC003D922}"/>
              </a:ext>
            </a:extLst>
          </p:cNvPr>
          <p:cNvSpPr/>
          <p:nvPr/>
        </p:nvSpPr>
        <p:spPr>
          <a:xfrm rot="5400000">
            <a:off x="2634368" y="5228719"/>
            <a:ext cx="615591" cy="216560"/>
          </a:xfrm>
          <a:prstGeom prst="rightArrow">
            <a:avLst>
              <a:gd name="adj1" fmla="val 50000"/>
              <a:gd name="adj2" fmla="val 79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CEBDEBCF-B936-4D46-8A26-AB49F4A5D661}"/>
              </a:ext>
            </a:extLst>
          </p:cNvPr>
          <p:cNvSpPr/>
          <p:nvPr/>
        </p:nvSpPr>
        <p:spPr>
          <a:xfrm rot="5400000">
            <a:off x="6434345" y="5204641"/>
            <a:ext cx="615591" cy="216560"/>
          </a:xfrm>
          <a:prstGeom prst="rightArrow">
            <a:avLst>
              <a:gd name="adj1" fmla="val 50000"/>
              <a:gd name="adj2" fmla="val 79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00751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9409" y="828606"/>
            <a:ext cx="8445182" cy="545072"/>
          </a:xfrm>
        </p:spPr>
        <p:txBody>
          <a:bodyPr/>
          <a:lstStyle/>
          <a:p>
            <a:r>
              <a:rPr kumimoji="1" lang="en-US" altLang="zh-TW"/>
              <a:t>View (Tiles)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0"/>
          </p:nvPr>
        </p:nvSpPr>
        <p:spPr>
          <a:xfrm>
            <a:off x="349409" y="1697446"/>
            <a:ext cx="8445182" cy="4213664"/>
          </a:xfrm>
        </p:spPr>
        <p:txBody>
          <a:bodyPr/>
          <a:lstStyle/>
          <a:p>
            <a:r>
              <a:rPr kumimoji="1" lang="en-US" altLang="zh-TW" sz="1800" dirty="0"/>
              <a:t>Tiles </a:t>
            </a:r>
            <a:r>
              <a:rPr kumimoji="1" lang="zh-TW" altLang="en-US" sz="1800" dirty="0"/>
              <a:t>是版面配置管理員，在 </a:t>
            </a:r>
            <a:r>
              <a:rPr kumimoji="1" lang="en-US" altLang="zh-TW" sz="1800" dirty="0"/>
              <a:t>struts </a:t>
            </a:r>
            <a:r>
              <a:rPr kumimoji="1" lang="zh-TW" altLang="en-US" sz="1800" dirty="0"/>
              <a:t>中已經整合了它的模板引擎，只是由於屬於外來插件，必須於</a:t>
            </a:r>
            <a:r>
              <a:rPr kumimoji="1" lang="en-US" altLang="zh-TW" sz="1800" dirty="0"/>
              <a:t>struts-config</a:t>
            </a:r>
            <a:r>
              <a:rPr kumimoji="1" lang="zh-TW" altLang="en-US" sz="1800" dirty="0"/>
              <a:t>中註冊使用。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9DB8F1-9D45-41CC-9176-454D47D4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5244"/>
            <a:ext cx="9144000" cy="1843082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36E8FE41-6C5B-489D-9BE6-1422AA906D18}"/>
              </a:ext>
            </a:extLst>
          </p:cNvPr>
          <p:cNvSpPr txBox="1"/>
          <p:nvPr/>
        </p:nvSpPr>
        <p:spPr>
          <a:xfrm>
            <a:off x="701566" y="4571822"/>
            <a:ext cx="7866993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definitions-config                   =&gt; 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指定要讀取的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definitions-parser-validate   =&gt;  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設定檔是否符合格式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moduleAware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=&gt;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指定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Tiles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是否可識別模塊，預設為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false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若有多個不同的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設計則需要改為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90103368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70295" y="2099577"/>
            <a:ext cx="6681932" cy="867285"/>
          </a:xfrm>
        </p:spPr>
        <p:txBody>
          <a:bodyPr/>
          <a:lstStyle/>
          <a:p>
            <a:r>
              <a:rPr kumimoji="1" lang="zh-TW" altLang="en-US" sz="4000" dirty="0"/>
              <a:t>從</a:t>
            </a:r>
            <a:r>
              <a:rPr kumimoji="1" lang="en-US" altLang="zh-TW" sz="4000" dirty="0"/>
              <a:t>JDBC</a:t>
            </a:r>
            <a:r>
              <a:rPr kumimoji="1" lang="zh-TW" altLang="en-US" sz="4000" dirty="0"/>
              <a:t> 到 框架 </a:t>
            </a:r>
            <a:r>
              <a:rPr kumimoji="1" lang="en-US" altLang="zh-TW" sz="4000" dirty="0"/>
              <a:t>- </a:t>
            </a:r>
            <a:r>
              <a:rPr kumimoji="1" lang="zh-TW" altLang="en-US" sz="4000" dirty="0"/>
              <a:t>學習歷程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TW" dirty="0"/>
              <a:t>Hibernate 3</a:t>
            </a:r>
          </a:p>
          <a:p>
            <a:pPr marL="457200" indent="-457200">
              <a:buAutoNum type="arabicPeriod"/>
            </a:pPr>
            <a:r>
              <a:rPr kumimoji="1" lang="en-US" altLang="zh-TW" dirty="0"/>
              <a:t>Spring 3</a:t>
            </a:r>
          </a:p>
          <a:p>
            <a:pPr marL="457200" indent="-457200">
              <a:buAutoNum type="arabicPeriod"/>
            </a:pPr>
            <a:r>
              <a:rPr kumimoji="1" lang="en-US" altLang="zh-TW" dirty="0"/>
              <a:t>Struts 1.3</a:t>
            </a:r>
          </a:p>
          <a:p>
            <a:pPr marL="457200" indent="-457200">
              <a:buAutoNum type="arabicPeriod"/>
            </a:pPr>
            <a:r>
              <a:rPr kumimoji="1" lang="en-US" altLang="zh-TW" dirty="0" err="1"/>
              <a:t>DisplayTag</a:t>
            </a:r>
            <a:r>
              <a:rPr kumimoji="1" lang="zh-TW" altLang="en-US" dirty="0"/>
              <a:t>分頁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學習心得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學習計畫</a:t>
            </a:r>
          </a:p>
        </p:txBody>
      </p:sp>
    </p:spTree>
    <p:extLst>
      <p:ext uri="{BB962C8B-B14F-4D97-AF65-F5344CB8AC3E}">
        <p14:creationId xmlns:p14="http://schemas.microsoft.com/office/powerpoint/2010/main" val="1100720551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D9E02C0-C5EF-400C-A8C7-4E83E064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" y="1373678"/>
            <a:ext cx="9218428" cy="56544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9409" y="828606"/>
            <a:ext cx="8445182" cy="545072"/>
          </a:xfrm>
        </p:spPr>
        <p:txBody>
          <a:bodyPr/>
          <a:lstStyle/>
          <a:p>
            <a:r>
              <a:rPr kumimoji="1" lang="en-US" altLang="zh-TW" dirty="0"/>
              <a:t>Tiles</a:t>
            </a:r>
            <a:r>
              <a:rPr kumimoji="1" lang="zh-TW" altLang="en-US" dirty="0"/>
              <a:t>套版練習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76E243-94C3-4B29-B3AF-450AD66A60F9}"/>
              </a:ext>
            </a:extLst>
          </p:cNvPr>
          <p:cNvPicPr>
            <a:picLocks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127784" y="1713921"/>
            <a:ext cx="11430733" cy="79830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D82A7E2-6D16-4085-A01D-0BAE96E9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91" y="1918750"/>
            <a:ext cx="6262576" cy="470169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1D247E3-C71D-49EE-B2C7-ACD0134282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435935" y="1140467"/>
            <a:ext cx="1476372" cy="8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837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9409" y="828606"/>
            <a:ext cx="8445182" cy="545072"/>
          </a:xfrm>
        </p:spPr>
        <p:txBody>
          <a:bodyPr/>
          <a:lstStyle/>
          <a:p>
            <a:r>
              <a:rPr kumimoji="1" lang="en-US" altLang="zh-TW" dirty="0"/>
              <a:t>Tiles</a:t>
            </a:r>
            <a:r>
              <a:rPr kumimoji="1" lang="zh-TW" altLang="en-US" dirty="0"/>
              <a:t>套版練習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C6E133-95B6-4C7E-8D94-6863D0A2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0" y="1555165"/>
            <a:ext cx="7442790" cy="44742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A6D40F-615A-45C3-ACF7-2C33F197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664" y="2632893"/>
            <a:ext cx="5669336" cy="45419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8620BAB-5062-4A66-9A80-974218F80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64" y="3489647"/>
            <a:ext cx="5557909" cy="339650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A6B1E35-D8AE-4278-BA34-BB6EB7D80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287"/>
          <a:stretch/>
        </p:blipFill>
        <p:spPr>
          <a:xfrm>
            <a:off x="115940" y="3594916"/>
            <a:ext cx="5986331" cy="326308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80212C93-96A3-4C18-9131-9D0719DFC246}"/>
              </a:ext>
            </a:extLst>
          </p:cNvPr>
          <p:cNvSpPr/>
          <p:nvPr/>
        </p:nvSpPr>
        <p:spPr>
          <a:xfrm>
            <a:off x="2902688" y="3087088"/>
            <a:ext cx="2434856" cy="45519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接點: 弧形 16">
            <a:extLst>
              <a:ext uri="{FF2B5EF4-FFF2-40B4-BE49-F238E27FC236}">
                <a16:creationId xmlns:a16="http://schemas.microsoft.com/office/drawing/2014/main" id="{E2C30862-B712-4E7F-B298-4560A43AC9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64982" y="4578765"/>
            <a:ext cx="2539747" cy="361507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3717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補充 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-US" altLang="zh-TW" dirty="0"/>
              <a:t>Validate</a:t>
            </a:r>
            <a:r>
              <a:rPr kumimoji="1" lang="zh-TW" altLang="en-US" dirty="0"/>
              <a:t>框架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8F9DA9-D579-4133-B939-8D7E9B1D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9" y="2089789"/>
            <a:ext cx="6153466" cy="13907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19676CE-17AA-40AA-A1DE-D9AA739C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09" y="1518998"/>
            <a:ext cx="5683542" cy="42547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B911527-36F4-48E9-96D4-E0BEE1F27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71" y="3480510"/>
            <a:ext cx="4534133" cy="292115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D30BD90-9C0C-454E-A9DF-B32CF605EF0D}"/>
              </a:ext>
            </a:extLst>
          </p:cNvPr>
          <p:cNvSpPr txBox="1"/>
          <p:nvPr/>
        </p:nvSpPr>
        <p:spPr>
          <a:xfrm>
            <a:off x="6432737" y="1262852"/>
            <a:ext cx="2428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Validate</a:t>
            </a:r>
            <a:r>
              <a:rPr lang="zh-TW" altLang="en-US" dirty="0"/>
              <a:t>框架屬於插件的一種，所以也需要註冊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此外錯誤訊息來自於</a:t>
            </a:r>
            <a:endParaRPr lang="en-US" altLang="zh-TW" dirty="0"/>
          </a:p>
          <a:p>
            <a:r>
              <a:rPr lang="en-US" altLang="zh-TW" dirty="0" err="1"/>
              <a:t>MessageResources</a:t>
            </a:r>
            <a:endParaRPr lang="en-US" altLang="zh-TW" dirty="0"/>
          </a:p>
          <a:p>
            <a:r>
              <a:rPr lang="zh-TW" altLang="en-US" dirty="0"/>
              <a:t>這個檔案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D7B4BD-0184-40E8-8CF8-87AF98F625C8}"/>
              </a:ext>
            </a:extLst>
          </p:cNvPr>
          <p:cNvSpPr txBox="1"/>
          <p:nvPr/>
        </p:nvSpPr>
        <p:spPr>
          <a:xfrm>
            <a:off x="627321" y="4196621"/>
            <a:ext cx="3742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 </a:t>
            </a:r>
            <a:r>
              <a:rPr lang="en-US" altLang="zh-TW" dirty="0"/>
              <a:t>Validation.xml</a:t>
            </a:r>
            <a:r>
              <a:rPr lang="zh-TW" altLang="en-US" dirty="0"/>
              <a:t>裡面</a:t>
            </a:r>
            <a:endParaRPr lang="en-US" altLang="zh-TW" dirty="0"/>
          </a:p>
          <a:p>
            <a:r>
              <a:rPr lang="zh-TW" altLang="en-US" dirty="0"/>
              <a:t>對想要驗證的</a:t>
            </a:r>
            <a:r>
              <a:rPr lang="en-US" altLang="zh-TW" dirty="0"/>
              <a:t>form</a:t>
            </a:r>
            <a:r>
              <a:rPr lang="zh-TW" altLang="en-US" dirty="0"/>
              <a:t>做設定</a:t>
            </a:r>
            <a:endParaRPr lang="en-US" altLang="zh-TW" dirty="0"/>
          </a:p>
          <a:p>
            <a:r>
              <a:rPr lang="zh-TW" altLang="en-US" dirty="0"/>
              <a:t>每個參數的驗證方式都可自定義</a:t>
            </a:r>
            <a:endParaRPr lang="en-US" altLang="zh-TW" dirty="0"/>
          </a:p>
          <a:p>
            <a:r>
              <a:rPr lang="zh-TW" altLang="en-US" dirty="0"/>
              <a:t>如有錯誤，則會套用該 </a:t>
            </a:r>
            <a:r>
              <a:rPr lang="en-US" altLang="zh-TW" dirty="0"/>
              <a:t>Action </a:t>
            </a:r>
            <a:r>
              <a:rPr lang="zh-TW" altLang="en-US" dirty="0"/>
              <a:t>的 </a:t>
            </a:r>
            <a:r>
              <a:rPr lang="en-US" altLang="zh-TW" dirty="0"/>
              <a:t>input</a:t>
            </a:r>
            <a:r>
              <a:rPr lang="zh-TW" altLang="en-US" dirty="0"/>
              <a:t>屬性</a:t>
            </a:r>
          </a:p>
        </p:txBody>
      </p:sp>
    </p:spTree>
    <p:extLst>
      <p:ext uri="{BB962C8B-B14F-4D97-AF65-F5344CB8AC3E}">
        <p14:creationId xmlns:p14="http://schemas.microsoft.com/office/powerpoint/2010/main" val="520946590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DisplayTag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分頁工具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51793905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9409" y="828606"/>
            <a:ext cx="8445182" cy="545072"/>
          </a:xfrm>
        </p:spPr>
        <p:txBody>
          <a:bodyPr/>
          <a:lstStyle/>
          <a:p>
            <a:r>
              <a:rPr kumimoji="1" lang="en-US" altLang="zh-TW" dirty="0" err="1"/>
              <a:t>DisplayTag</a:t>
            </a:r>
            <a:r>
              <a:rPr kumimoji="1" lang="en-US" altLang="zh-TW" dirty="0"/>
              <a:t> -  </a:t>
            </a:r>
            <a:r>
              <a:rPr kumimoji="1" lang="zh-TW" altLang="en-US" sz="1800" dirty="0"/>
              <a:t>減少程式碼的撰寫、快速實現分頁與排序功能。</a:t>
            </a:r>
            <a:br>
              <a:rPr kumimoji="1" lang="zh-TW" altLang="en-US" dirty="0"/>
            </a:b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E898C1-7FDB-403D-B133-BF58433EC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0" y="1683389"/>
            <a:ext cx="5664491" cy="2794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DEA49A-56E4-4044-A1CA-01E8432D5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74"/>
          <a:stretch/>
        </p:blipFill>
        <p:spPr>
          <a:xfrm>
            <a:off x="621800" y="2295388"/>
            <a:ext cx="6489540" cy="20512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98556B-6950-4AB5-8E68-594FCE31DD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28" b="27558"/>
          <a:stretch/>
        </p:blipFill>
        <p:spPr>
          <a:xfrm>
            <a:off x="471329" y="5041589"/>
            <a:ext cx="6196171" cy="14497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內容版面配置區 5">
            <a:extLst>
              <a:ext uri="{FF2B5EF4-FFF2-40B4-BE49-F238E27FC236}">
                <a16:creationId xmlns:a16="http://schemas.microsoft.com/office/drawing/2014/main" id="{7A8A1B19-3932-45AD-BECD-B5D7B95EBB33}"/>
              </a:ext>
            </a:extLst>
          </p:cNvPr>
          <p:cNvSpPr txBox="1">
            <a:spLocks/>
          </p:cNvSpPr>
          <p:nvPr/>
        </p:nvSpPr>
        <p:spPr bwMode="auto">
          <a:xfrm>
            <a:off x="175789" y="1312423"/>
            <a:ext cx="1224136" cy="288032"/>
          </a:xfrm>
          <a:prstGeom prst="rect">
            <a:avLst/>
          </a:prstGeom>
          <a:solidFill>
            <a:srgbClr val="A5644E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extLst/>
        </p:spPr>
        <p:txBody>
          <a:bodyPr rtlCol="0" anchor="ctr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TW" sz="2000" kern="0">
                <a:solidFill>
                  <a:sysClr val="window" lastClr="FFFFFF"/>
                </a:solidFill>
                <a:latin typeface="Franklin Gothic Book"/>
                <a:ea typeface="微軟正黑體"/>
              </a:rPr>
              <a:t>JSP</a:t>
            </a:r>
            <a:endParaRPr lang="zh-TW" altLang="en-US" sz="2000" kern="0" dirty="0">
              <a:solidFill>
                <a:sysClr val="window" lastClr="FFFFFF"/>
              </a:solidFill>
              <a:latin typeface="Franklin Gothic Book"/>
              <a:ea typeface="微軟正黑體"/>
            </a:endParaRPr>
          </a:p>
        </p:txBody>
      </p:sp>
      <p:sp>
        <p:nvSpPr>
          <p:cNvPr id="13" name="內容版面配置區 5">
            <a:extLst>
              <a:ext uri="{FF2B5EF4-FFF2-40B4-BE49-F238E27FC236}">
                <a16:creationId xmlns:a16="http://schemas.microsoft.com/office/drawing/2014/main" id="{CCDF1224-EF23-4DF3-B7F7-1BB4727BB829}"/>
              </a:ext>
            </a:extLst>
          </p:cNvPr>
          <p:cNvSpPr txBox="1">
            <a:spLocks/>
          </p:cNvSpPr>
          <p:nvPr/>
        </p:nvSpPr>
        <p:spPr>
          <a:xfrm>
            <a:off x="62663" y="4655306"/>
            <a:ext cx="4008587" cy="319012"/>
          </a:xfrm>
          <a:prstGeom prst="rect">
            <a:avLst/>
          </a:prstGeom>
          <a:solidFill>
            <a:srgbClr val="A5644E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</p:spPr>
        <p:txBody>
          <a:bodyPr vert="horz" rtlCol="0" anchor="ctr">
            <a:normAutofit fontScale="70000" lnSpcReduction="20000"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0A22E"/>
              </a:buClr>
              <a:buSzPct val="70000"/>
              <a:buFont typeface="Wingdings 2"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透過修改 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displaytag.properties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客制化顯示樣式</a:t>
            </a:r>
          </a:p>
        </p:txBody>
      </p:sp>
      <p:sp>
        <p:nvSpPr>
          <p:cNvPr id="15" name="圓角矩形 6">
            <a:extLst>
              <a:ext uri="{FF2B5EF4-FFF2-40B4-BE49-F238E27FC236}">
                <a16:creationId xmlns:a16="http://schemas.microsoft.com/office/drawing/2014/main" id="{C5D21C44-3CB4-49E3-B52B-A94D26F3601C}"/>
              </a:ext>
            </a:extLst>
          </p:cNvPr>
          <p:cNvSpPr/>
          <p:nvPr/>
        </p:nvSpPr>
        <p:spPr>
          <a:xfrm>
            <a:off x="7111340" y="2156953"/>
            <a:ext cx="2032660" cy="500784"/>
          </a:xfrm>
          <a:prstGeom prst="roundRect">
            <a:avLst/>
          </a:prstGeom>
          <a:solidFill>
            <a:srgbClr val="A19574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name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 =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要交付給</a:t>
            </a: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dsiaplytag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分頁的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Collection 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</p:txBody>
      </p:sp>
      <p:sp>
        <p:nvSpPr>
          <p:cNvPr id="16" name="圓角矩形 6">
            <a:extLst>
              <a:ext uri="{FF2B5EF4-FFF2-40B4-BE49-F238E27FC236}">
                <a16:creationId xmlns:a16="http://schemas.microsoft.com/office/drawing/2014/main" id="{A82B4F86-3731-4B39-BF72-7827DCED30DE}"/>
              </a:ext>
            </a:extLst>
          </p:cNvPr>
          <p:cNvSpPr/>
          <p:nvPr/>
        </p:nvSpPr>
        <p:spPr>
          <a:xfrm>
            <a:off x="7111340" y="2782670"/>
            <a:ext cx="2032660" cy="360040"/>
          </a:xfrm>
          <a:prstGeom prst="roundRect">
            <a:avLst/>
          </a:prstGeom>
          <a:solidFill>
            <a:srgbClr val="A19574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0" dirty="0" err="1">
                <a:solidFill>
                  <a:srgbClr val="C00000"/>
                </a:solidFill>
                <a:latin typeface="Franklin Gothic Book"/>
                <a:ea typeface="微軟正黑體"/>
              </a:rPr>
              <a:t>pagesize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 =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每頁顯示總筆數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 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</p:txBody>
      </p:sp>
      <p:sp>
        <p:nvSpPr>
          <p:cNvPr id="17" name="圓角矩形 6">
            <a:extLst>
              <a:ext uri="{FF2B5EF4-FFF2-40B4-BE49-F238E27FC236}">
                <a16:creationId xmlns:a16="http://schemas.microsoft.com/office/drawing/2014/main" id="{66638CE6-4797-457C-AA7A-96D274A61235}"/>
              </a:ext>
            </a:extLst>
          </p:cNvPr>
          <p:cNvSpPr/>
          <p:nvPr/>
        </p:nvSpPr>
        <p:spPr>
          <a:xfrm>
            <a:off x="7111340" y="3321020"/>
            <a:ext cx="2032660" cy="743399"/>
          </a:xfrm>
          <a:prstGeom prst="roundRect">
            <a:avLst/>
          </a:prstGeom>
          <a:solidFill>
            <a:srgbClr val="A19574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Id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=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透過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ID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可以取得實體用來呼叫方法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或取得</a:t>
            </a: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rowNum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等屬性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 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</p:txBody>
      </p:sp>
      <p:sp>
        <p:nvSpPr>
          <p:cNvPr id="18" name="圓角矩形 6">
            <a:extLst>
              <a:ext uri="{FF2B5EF4-FFF2-40B4-BE49-F238E27FC236}">
                <a16:creationId xmlns:a16="http://schemas.microsoft.com/office/drawing/2014/main" id="{8DCE3F98-C35D-40B8-8466-A63C9F89A148}"/>
              </a:ext>
            </a:extLst>
          </p:cNvPr>
          <p:cNvSpPr/>
          <p:nvPr/>
        </p:nvSpPr>
        <p:spPr>
          <a:xfrm>
            <a:off x="7111340" y="4242729"/>
            <a:ext cx="2032660" cy="556841"/>
          </a:xfrm>
          <a:prstGeom prst="roundRect">
            <a:avLst/>
          </a:prstGeom>
          <a:solidFill>
            <a:srgbClr val="A19574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  <a:p>
            <a:pPr algn="ctr"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property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= </a:t>
            </a:r>
            <a:r>
              <a:rPr lang="zh-TW" altLang="en-US" sz="1200" dirty="0">
                <a:solidFill>
                  <a:schemeClr val="bg1"/>
                </a:solidFill>
              </a:rPr>
              <a:t>變數名稱  </a:t>
            </a:r>
            <a:endParaRPr lang="en-US" altLang="zh-TW" sz="1200" kern="0" dirty="0">
              <a:solidFill>
                <a:srgbClr val="C00000"/>
              </a:solidFill>
              <a:latin typeface="Franklin Gothic Book"/>
              <a:ea typeface="微軟正黑體"/>
            </a:endParaRPr>
          </a:p>
          <a:p>
            <a:pPr algn="ctr">
              <a:defRPr/>
            </a:pPr>
            <a:r>
              <a:rPr lang="en-US" altLang="zh-TW" sz="1200" kern="0" dirty="0">
                <a:solidFill>
                  <a:srgbClr val="C00000"/>
                </a:solidFill>
                <a:latin typeface="Franklin Gothic Book"/>
                <a:ea typeface="微軟正黑體"/>
              </a:rPr>
              <a:t>title </a:t>
            </a:r>
            <a:r>
              <a:rPr lang="en-US" altLang="zh-TW" sz="1200" kern="0" dirty="0">
                <a:solidFill>
                  <a:sysClr val="window" lastClr="FFFFFF"/>
                </a:solidFill>
                <a:latin typeface="Franklin Gothic Book"/>
                <a:ea typeface="微軟正黑體"/>
              </a:rPr>
              <a:t>= </a:t>
            </a:r>
            <a:r>
              <a:rPr lang="zh-TW" altLang="en-US" sz="1200" dirty="0">
                <a:solidFill>
                  <a:schemeClr val="bg1"/>
                </a:solidFill>
              </a:rPr>
              <a:t>列名稱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0" algn="ctr">
              <a:defRPr/>
            </a:pP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</p:txBody>
      </p:sp>
      <p:sp>
        <p:nvSpPr>
          <p:cNvPr id="19" name="圓角矩形 6">
            <a:extLst>
              <a:ext uri="{FF2B5EF4-FFF2-40B4-BE49-F238E27FC236}">
                <a16:creationId xmlns:a16="http://schemas.microsoft.com/office/drawing/2014/main" id="{37A39E77-64FE-4FC5-9AAA-55249C84B8EA}"/>
              </a:ext>
            </a:extLst>
          </p:cNvPr>
          <p:cNvSpPr/>
          <p:nvPr/>
        </p:nvSpPr>
        <p:spPr>
          <a:xfrm>
            <a:off x="6568580" y="5003370"/>
            <a:ext cx="2575420" cy="1854629"/>
          </a:xfrm>
          <a:prstGeom prst="roundRect">
            <a:avLst/>
          </a:prstGeom>
          <a:solidFill>
            <a:srgbClr val="A19574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  <a:p>
            <a:r>
              <a:rPr lang="zh-TW" altLang="en-US" sz="1200" dirty="0">
                <a:solidFill>
                  <a:schemeClr val="bg1"/>
                </a:solidFill>
              </a:rPr>
              <a:t>補充  </a:t>
            </a:r>
            <a:r>
              <a:rPr lang="en-US" altLang="zh-TW" sz="1200" dirty="0">
                <a:solidFill>
                  <a:schemeClr val="bg1"/>
                </a:solidFill>
              </a:rPr>
              <a:t>:</a:t>
            </a:r>
            <a:r>
              <a:rPr lang="zh-TW" altLang="en-US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</a:rPr>
              <a:t>displayTag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zh-TW" altLang="en-US" sz="1200" dirty="0">
                <a:solidFill>
                  <a:schemeClr val="bg1"/>
                </a:solidFill>
              </a:rPr>
              <a:t>默認從  </a:t>
            </a:r>
            <a:endParaRPr lang="en-US" altLang="zh-TW" sz="1200" dirty="0">
              <a:solidFill>
                <a:schemeClr val="bg1"/>
              </a:solidFill>
            </a:endParaRPr>
          </a:p>
          <a:p>
            <a:r>
              <a:rPr lang="en-US" altLang="zh-TW" sz="1200" dirty="0">
                <a:solidFill>
                  <a:schemeClr val="bg1"/>
                </a:solidFill>
              </a:rPr>
              <a:t>request Scope </a:t>
            </a:r>
            <a:r>
              <a:rPr lang="zh-TW" altLang="en-US" sz="1200" dirty="0">
                <a:solidFill>
                  <a:schemeClr val="bg1"/>
                </a:solidFill>
              </a:rPr>
              <a:t>中拿資料 </a:t>
            </a:r>
            <a:endParaRPr lang="en-US" altLang="zh-TW" sz="1200" dirty="0">
              <a:solidFill>
                <a:schemeClr val="bg1"/>
              </a:solidFill>
            </a:endParaRPr>
          </a:p>
          <a:p>
            <a:r>
              <a:rPr lang="zh-TW" altLang="en-US" sz="1200" dirty="0">
                <a:solidFill>
                  <a:schemeClr val="bg1"/>
                </a:solidFill>
              </a:rPr>
              <a:t>若要從別的</a:t>
            </a:r>
            <a:r>
              <a:rPr lang="en-US" altLang="zh-TW" sz="1200" dirty="0">
                <a:solidFill>
                  <a:schemeClr val="bg1"/>
                </a:solidFill>
              </a:rPr>
              <a:t>scope</a:t>
            </a:r>
            <a:r>
              <a:rPr lang="zh-TW" altLang="en-US" sz="1200" dirty="0">
                <a:solidFill>
                  <a:schemeClr val="bg1"/>
                </a:solidFill>
              </a:rPr>
              <a:t>取 須指定</a:t>
            </a:r>
            <a:r>
              <a:rPr lang="en-US" altLang="zh-TW" sz="1200" dirty="0">
                <a:solidFill>
                  <a:schemeClr val="bg1"/>
                </a:solidFill>
              </a:rPr>
              <a:t>scope</a:t>
            </a:r>
          </a:p>
          <a:p>
            <a:endParaRPr lang="en-US" altLang="zh-TW" sz="1200" dirty="0">
              <a:solidFill>
                <a:schemeClr val="bg1"/>
              </a:solidFill>
            </a:endParaRPr>
          </a:p>
          <a:p>
            <a:r>
              <a:rPr lang="en-US" altLang="zh-TW" sz="1200" dirty="0">
                <a:solidFill>
                  <a:srgbClr val="C00000"/>
                </a:solidFill>
              </a:rPr>
              <a:t> length </a:t>
            </a:r>
            <a:r>
              <a:rPr lang="zh-TW" altLang="en-US" sz="1200" dirty="0">
                <a:solidFill>
                  <a:schemeClr val="bg1"/>
                </a:solidFill>
              </a:rPr>
              <a:t>控制一次顯示幾筆資料，搭配</a:t>
            </a:r>
            <a:r>
              <a:rPr lang="en-US" altLang="zh-TW" sz="1200" dirty="0">
                <a:solidFill>
                  <a:srgbClr val="C00000"/>
                </a:solidFill>
              </a:rPr>
              <a:t>offset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zh-TW" altLang="en-US" sz="1200" dirty="0">
                <a:solidFill>
                  <a:schemeClr val="bg1"/>
                </a:solidFill>
              </a:rPr>
              <a:t>可以達到從中間顯示 </a:t>
            </a:r>
            <a:endParaRPr lang="en-US" altLang="zh-TW" sz="1200" dirty="0">
              <a:solidFill>
                <a:schemeClr val="bg1"/>
              </a:solidFill>
            </a:endParaRPr>
          </a:p>
          <a:p>
            <a:endParaRPr lang="en-US" altLang="zh-TW" sz="1200" dirty="0">
              <a:solidFill>
                <a:schemeClr val="bg1"/>
              </a:solidFill>
            </a:endParaRPr>
          </a:p>
          <a:p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</a:rPr>
              <a:t>mail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zh-TW" altLang="en-US" sz="1200" dirty="0">
                <a:solidFill>
                  <a:schemeClr val="bg1"/>
                </a:solidFill>
              </a:rPr>
              <a:t>或 </a:t>
            </a:r>
            <a:r>
              <a:rPr lang="en-US" altLang="zh-TW" sz="1200" dirty="0" err="1">
                <a:solidFill>
                  <a:schemeClr val="accent1">
                    <a:lumMod val="75000"/>
                  </a:schemeClr>
                </a:solidFill>
              </a:rPr>
              <a:t>url</a:t>
            </a:r>
            <a:r>
              <a:rPr lang="en-US" altLang="zh-TW" sz="1200" dirty="0">
                <a:solidFill>
                  <a:schemeClr val="bg1"/>
                </a:solidFill>
              </a:rPr>
              <a:t>  </a:t>
            </a:r>
            <a:r>
              <a:rPr lang="zh-TW" altLang="en-US" sz="1200" dirty="0">
                <a:solidFill>
                  <a:schemeClr val="bg1"/>
                </a:solidFill>
              </a:rPr>
              <a:t>格式，若加上 </a:t>
            </a:r>
            <a:r>
              <a:rPr lang="en-US" altLang="zh-TW" sz="1200" dirty="0" err="1">
                <a:solidFill>
                  <a:srgbClr val="C00000"/>
                </a:solidFill>
              </a:rPr>
              <a:t>autolink</a:t>
            </a:r>
            <a:r>
              <a:rPr lang="zh-TW" altLang="en-US" sz="1200" dirty="0">
                <a:solidFill>
                  <a:schemeClr val="bg1"/>
                </a:solidFill>
              </a:rPr>
              <a:t>屬性  會出現超連結可供點選   </a:t>
            </a:r>
            <a:endParaRPr lang="en-US" altLang="zh-TW" sz="1200" kern="0" dirty="0">
              <a:solidFill>
                <a:srgbClr val="C00000"/>
              </a:solidFill>
              <a:latin typeface="Franklin Gothic Book"/>
              <a:ea typeface="微軟正黑體"/>
            </a:endParaRPr>
          </a:p>
          <a:p>
            <a:pPr lvl="0" algn="ctr">
              <a:defRPr/>
            </a:pP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</p:txBody>
      </p:sp>
      <p:sp>
        <p:nvSpPr>
          <p:cNvPr id="20" name="圓角矩形 6">
            <a:extLst>
              <a:ext uri="{FF2B5EF4-FFF2-40B4-BE49-F238E27FC236}">
                <a16:creationId xmlns:a16="http://schemas.microsoft.com/office/drawing/2014/main" id="{9AA7FCC5-FC2E-43EF-B0C3-6479DBD091C0}"/>
              </a:ext>
            </a:extLst>
          </p:cNvPr>
          <p:cNvSpPr/>
          <p:nvPr/>
        </p:nvSpPr>
        <p:spPr>
          <a:xfrm>
            <a:off x="6853806" y="1551583"/>
            <a:ext cx="2290194" cy="500784"/>
          </a:xfrm>
          <a:prstGeom prst="roundRect">
            <a:avLst/>
          </a:prstGeom>
          <a:solidFill>
            <a:srgbClr val="A19574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76200" dist="50800" dir="5400000" rotWithShape="0">
              <a:srgbClr val="4E3B3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0" dirty="0" err="1">
                <a:solidFill>
                  <a:srgbClr val="C00000"/>
                </a:solidFill>
                <a:latin typeface="Franklin Gothic Book"/>
                <a:ea typeface="微軟正黑體"/>
              </a:rPr>
              <a:t>requestURI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 =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要轉交的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Franklin Gothic Book"/>
                <a:ea typeface="微軟正黑體"/>
                <a:cs typeface="+mn-cs"/>
              </a:rPr>
              <a:t>Action 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Franklin Gothic Book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262494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9409" y="828606"/>
            <a:ext cx="8445182" cy="545072"/>
          </a:xfrm>
        </p:spPr>
        <p:txBody>
          <a:bodyPr/>
          <a:lstStyle/>
          <a:p>
            <a:r>
              <a:rPr kumimoji="1" lang="en-US" altLang="zh-TW" dirty="0" err="1"/>
              <a:t>DisplayTag</a:t>
            </a:r>
            <a:r>
              <a:rPr kumimoji="1" lang="en-US" altLang="zh-TW" dirty="0"/>
              <a:t> - Demo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890478-7B5A-40AF-A033-CBE98A97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9"/>
          <a:stretch/>
        </p:blipFill>
        <p:spPr>
          <a:xfrm>
            <a:off x="0" y="1373678"/>
            <a:ext cx="5995312" cy="39107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D68DBA-4408-4A5A-8F64-0E413F295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6"/>
          <a:stretch/>
        </p:blipFill>
        <p:spPr>
          <a:xfrm>
            <a:off x="3314462" y="3153636"/>
            <a:ext cx="5935864" cy="3702286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BD2AC87-6A92-451A-8FC3-7E574C23B10D}"/>
              </a:ext>
            </a:extLst>
          </p:cNvPr>
          <p:cNvSpPr/>
          <p:nvPr/>
        </p:nvSpPr>
        <p:spPr>
          <a:xfrm>
            <a:off x="1817441" y="4699590"/>
            <a:ext cx="1496295" cy="26581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458CF26-FBBC-43A4-AF43-9FBC9EFF2FF0}"/>
              </a:ext>
            </a:extLst>
          </p:cNvPr>
          <p:cNvSpPr/>
          <p:nvPr/>
        </p:nvSpPr>
        <p:spPr>
          <a:xfrm>
            <a:off x="5042650" y="6029394"/>
            <a:ext cx="2187490" cy="26581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977449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551173" y="2814604"/>
            <a:ext cx="3587357" cy="867285"/>
          </a:xfrm>
        </p:spPr>
        <p:txBody>
          <a:bodyPr/>
          <a:lstStyle/>
          <a:p>
            <a:r>
              <a:rPr kumimoji="1" lang="zh-TW" altLang="en-US" dirty="0"/>
              <a:t>學習心得</a:t>
            </a:r>
          </a:p>
        </p:txBody>
      </p:sp>
    </p:spTree>
    <p:extLst>
      <p:ext uri="{BB962C8B-B14F-4D97-AF65-F5344CB8AC3E}">
        <p14:creationId xmlns:p14="http://schemas.microsoft.com/office/powerpoint/2010/main" val="661811853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0"/>
          </p:nvPr>
        </p:nvSpPr>
        <p:spPr>
          <a:xfrm>
            <a:off x="349409" y="744279"/>
            <a:ext cx="8445182" cy="51668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Hibernate </a:t>
            </a:r>
            <a:r>
              <a:rPr kumimoji="1" lang="zh-TW" altLang="en-US" sz="2400" dirty="0"/>
              <a:t>簡化程式碼帶來的優點與缺點</a:t>
            </a:r>
            <a:endParaRPr kumimoji="1"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Struts 1 </a:t>
            </a:r>
          </a:p>
          <a:p>
            <a:r>
              <a:rPr kumimoji="1" lang="en-US" altLang="zh-TW" sz="2400" dirty="0" err="1"/>
              <a:t>DispatchAction</a:t>
            </a:r>
            <a:r>
              <a:rPr kumimoji="1" lang="en-US" altLang="zh-TW" sz="2400" dirty="0"/>
              <a:t> + </a:t>
            </a:r>
            <a:r>
              <a:rPr kumimoji="1" lang="en-US" altLang="zh-TW" sz="2400" dirty="0" err="1"/>
              <a:t>ActionForm</a:t>
            </a:r>
            <a:r>
              <a:rPr kumimoji="1" lang="en-US" altLang="zh-TW" sz="2400" dirty="0"/>
              <a:t>     </a:t>
            </a:r>
          </a:p>
          <a:p>
            <a:r>
              <a:rPr kumimoji="1" lang="en-US" altLang="zh-TW" sz="2400" dirty="0"/>
              <a:t>		vs    </a:t>
            </a:r>
          </a:p>
          <a:p>
            <a:r>
              <a:rPr kumimoji="1" lang="en-US" altLang="zh-TW" sz="2400" dirty="0"/>
              <a:t>Action + Validation</a:t>
            </a:r>
            <a:r>
              <a:rPr kumimoji="1" lang="zh-TW" altLang="en-US" sz="2400" dirty="0"/>
              <a:t>框架</a:t>
            </a:r>
            <a:endParaRPr kumimoji="1"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除了會用之外，還要懂怎麼用才最好</a:t>
            </a:r>
            <a:endParaRPr kumimoji="1"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遇到問題的時候先想想看，再找資料，比較古怪的問題才問前輩。</a:t>
            </a:r>
            <a:endParaRPr kumimoji="1"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15870141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551173" y="2814604"/>
            <a:ext cx="3587357" cy="867285"/>
          </a:xfrm>
        </p:spPr>
        <p:txBody>
          <a:bodyPr/>
          <a:lstStyle/>
          <a:p>
            <a:r>
              <a:rPr kumimoji="1" lang="zh-TW" altLang="en-US" dirty="0"/>
              <a:t>學習規劃</a:t>
            </a:r>
          </a:p>
        </p:txBody>
      </p:sp>
    </p:spTree>
    <p:extLst>
      <p:ext uri="{BB962C8B-B14F-4D97-AF65-F5344CB8AC3E}">
        <p14:creationId xmlns:p14="http://schemas.microsoft.com/office/powerpoint/2010/main" val="1145322178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FBEC198F-6353-4F60-B0A2-4A96FE10C5F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49409" y="744279"/>
            <a:ext cx="8445182" cy="51668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3200" dirty="0"/>
              <a:t>學習採購網對於框架的使用方式與特性</a:t>
            </a:r>
            <a:endParaRPr kumimoji="1" lang="en-US" altLang="zh-TW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3200" dirty="0"/>
              <a:t>版本控制軟體</a:t>
            </a:r>
            <a:r>
              <a:rPr kumimoji="1" lang="en-US" altLang="zh-TW" sz="3200" dirty="0"/>
              <a:t>(Jazz , SVN)</a:t>
            </a:r>
          </a:p>
        </p:txBody>
      </p:sp>
    </p:spTree>
    <p:extLst>
      <p:ext uri="{BB962C8B-B14F-4D97-AF65-F5344CB8AC3E}">
        <p14:creationId xmlns:p14="http://schemas.microsoft.com/office/powerpoint/2010/main" val="186960384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Hibernate 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取代傳統</a:t>
            </a:r>
            <a:r>
              <a:rPr kumimoji="1" lang="en-US" altLang="zh-TW" dirty="0"/>
              <a:t>JDBC</a:t>
            </a:r>
          </a:p>
          <a:p>
            <a:pPr marL="457200" indent="-457200">
              <a:buAutoNum type="arabicPeriod"/>
            </a:pPr>
            <a:r>
              <a:rPr kumimoji="1" lang="zh-TW" altLang="en-US" dirty="0"/>
              <a:t>簡化程式碼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en-US" altLang="zh-TW" dirty="0"/>
              <a:t>SQL</a:t>
            </a:r>
            <a:r>
              <a:rPr kumimoji="1" lang="zh-TW" altLang="en-US" dirty="0"/>
              <a:t>指令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關聯式</a:t>
            </a:r>
            <a:r>
              <a:rPr kumimoji="1" lang="en-US" altLang="zh-TW" dirty="0"/>
              <a:t>Table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463879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簡報完畢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謝謝大家 </a:t>
            </a:r>
            <a:r>
              <a:rPr kumimoji="1" lang="en-US" altLang="zh-TW" dirty="0"/>
              <a:t>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384241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49409" y="828606"/>
            <a:ext cx="8445182" cy="545072"/>
          </a:xfrm>
        </p:spPr>
        <p:txBody>
          <a:bodyPr/>
          <a:lstStyle/>
          <a:p>
            <a:r>
              <a:rPr kumimoji="1" lang="zh-TW" altLang="en-US"/>
              <a:t>程式碼的簡化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45EFB-AE22-4853-9F48-95B3259B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9" y="1531558"/>
            <a:ext cx="6166167" cy="24131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69574D-471C-4498-BDCB-3AD88B189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09" y="3944682"/>
            <a:ext cx="8757100" cy="24829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38F741-355F-42E9-8B29-F6C5113BB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78" y="965073"/>
            <a:ext cx="5696243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206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75D776CC-B201-4965-B7EA-D238503B0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59" y="1222261"/>
            <a:ext cx="7429882" cy="44134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162132-01CB-40D6-AC9F-330F4CA56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6084"/>
            <a:ext cx="9144000" cy="50458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D977A57-85D5-4798-BE4A-AC7790AF6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9" y="1160557"/>
            <a:ext cx="8445182" cy="411652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28B5EF0-FE89-4077-A5AE-8C68425733E6}"/>
              </a:ext>
            </a:extLst>
          </p:cNvPr>
          <p:cNvSpPr/>
          <p:nvPr/>
        </p:nvSpPr>
        <p:spPr>
          <a:xfrm>
            <a:off x="914400" y="2672080"/>
            <a:ext cx="7325360" cy="50800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E7790DF-A8B6-4D2E-A682-2FD99BF3D3B5}"/>
              </a:ext>
            </a:extLst>
          </p:cNvPr>
          <p:cNvSpPr/>
          <p:nvPr/>
        </p:nvSpPr>
        <p:spPr>
          <a:xfrm>
            <a:off x="909318" y="2125341"/>
            <a:ext cx="7665721" cy="50800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37EAFAE-C7CC-40C7-BCB8-06244F095137}"/>
              </a:ext>
            </a:extLst>
          </p:cNvPr>
          <p:cNvSpPr txBox="1"/>
          <p:nvPr/>
        </p:nvSpPr>
        <p:spPr>
          <a:xfrm>
            <a:off x="2926080" y="1756009"/>
            <a:ext cx="234696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原本的連線池區塊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2D2C91-791A-4641-B6A2-23D180137BD1}"/>
              </a:ext>
            </a:extLst>
          </p:cNvPr>
          <p:cNvSpPr txBox="1"/>
          <p:nvPr/>
        </p:nvSpPr>
        <p:spPr>
          <a:xfrm>
            <a:off x="5408839" y="3218819"/>
            <a:ext cx="234696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指定</a:t>
            </a:r>
            <a:r>
              <a:rPr lang="en-US" altLang="zh-TW" dirty="0" err="1"/>
              <a:t>Sql</a:t>
            </a:r>
            <a:r>
              <a:rPr lang="zh-TW" altLang="en-US" dirty="0"/>
              <a:t>方言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F28951-4567-4437-8BF1-9D96A4F48B8A}"/>
              </a:ext>
            </a:extLst>
          </p:cNvPr>
          <p:cNvSpPr txBox="1"/>
          <p:nvPr/>
        </p:nvSpPr>
        <p:spPr>
          <a:xfrm>
            <a:off x="844182" y="596045"/>
            <a:ext cx="206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Member.hbm.xml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FF26F0-96F7-42E2-A5CD-3AFF79450E2F}"/>
              </a:ext>
            </a:extLst>
          </p:cNvPr>
          <p:cNvSpPr txBox="1"/>
          <p:nvPr/>
        </p:nvSpPr>
        <p:spPr>
          <a:xfrm>
            <a:off x="844182" y="594330"/>
            <a:ext cx="1949987" cy="371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hibernate.cfg.xml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4BA559-B13F-4FC0-BCE5-CB0CBFFA8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976" y="1029951"/>
            <a:ext cx="7137767" cy="447063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723533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3" grpId="0"/>
      <p:bldP spid="3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E5F1B4B-ACDE-4608-9604-50E8138BDA0F}"/>
              </a:ext>
            </a:extLst>
          </p:cNvPr>
          <p:cNvSpPr txBox="1"/>
          <p:nvPr/>
        </p:nvSpPr>
        <p:spPr>
          <a:xfrm>
            <a:off x="701040" y="3073428"/>
            <a:ext cx="788416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Query </a:t>
            </a:r>
            <a:r>
              <a:rPr lang="en-US" altLang="zh-TW" dirty="0" err="1">
                <a:solidFill>
                  <a:srgbClr val="FF0000"/>
                </a:solidFill>
              </a:rPr>
              <a:t>query</a:t>
            </a:r>
            <a:r>
              <a:rPr lang="en-US" altLang="zh-TW" dirty="0">
                <a:solidFill>
                  <a:srgbClr val="FF0000"/>
                </a:solidFill>
              </a:rPr>
              <a:t> = </a:t>
            </a:r>
            <a:r>
              <a:rPr lang="en-US" altLang="zh-TW" dirty="0" err="1">
                <a:solidFill>
                  <a:srgbClr val="FF0000"/>
                </a:solidFill>
              </a:rPr>
              <a:t>session.createQuery</a:t>
            </a:r>
            <a:r>
              <a:rPr lang="en-US" altLang="zh-TW" dirty="0">
                <a:solidFill>
                  <a:srgbClr val="FF0000"/>
                </a:solidFill>
              </a:rPr>
              <a:t>(“from </a:t>
            </a:r>
            <a:r>
              <a:rPr lang="en-US" altLang="zh-TW" dirty="0" err="1">
                <a:solidFill>
                  <a:srgbClr val="FF0000"/>
                </a:solidFill>
              </a:rPr>
              <a:t>MemberVO</a:t>
            </a:r>
            <a:r>
              <a:rPr lang="en-US" altLang="zh-TW" dirty="0">
                <a:solidFill>
                  <a:srgbClr val="FF0000"/>
                </a:solidFill>
              </a:rPr>
              <a:t>”);</a:t>
            </a:r>
          </a:p>
          <a:p>
            <a:r>
              <a:rPr lang="zh-TW" altLang="en-US" dirty="0"/>
              <a:t>支援 參數綁定 </a:t>
            </a:r>
            <a:r>
              <a:rPr lang="en-US" altLang="zh-TW" dirty="0"/>
              <a:t>(?</a:t>
            </a:r>
            <a:r>
              <a:rPr lang="zh-TW" altLang="en-US" dirty="0"/>
              <a:t> 、 具名</a:t>
            </a:r>
            <a:r>
              <a:rPr lang="en-US" altLang="zh-TW" dirty="0"/>
              <a:t>)</a:t>
            </a:r>
            <a:r>
              <a:rPr lang="zh-TW" altLang="en-US" dirty="0"/>
              <a:t> ， 也可使用統計相關指令 </a:t>
            </a:r>
            <a:r>
              <a:rPr lang="en-US" altLang="zh-TW" dirty="0"/>
              <a:t>(</a:t>
            </a:r>
            <a:r>
              <a:rPr lang="zh-TW" altLang="en-US" dirty="0"/>
              <a:t>總數、平均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Hibernate 3 </a:t>
            </a:r>
            <a:r>
              <a:rPr lang="zh-TW" altLang="en-US" dirty="0"/>
              <a:t>之後 支援增改刪。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436551-58B2-4346-8228-67FFE29B7D9E}"/>
              </a:ext>
            </a:extLst>
          </p:cNvPr>
          <p:cNvSpPr txBox="1"/>
          <p:nvPr/>
        </p:nvSpPr>
        <p:spPr>
          <a:xfrm>
            <a:off x="701040" y="4379778"/>
            <a:ext cx="788416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SQLQuery</a:t>
            </a:r>
            <a:r>
              <a:rPr lang="en-US" altLang="zh-TW" dirty="0"/>
              <a:t> query = </a:t>
            </a:r>
            <a:r>
              <a:rPr lang="en-US" altLang="zh-TW" dirty="0" err="1"/>
              <a:t>session.createSQLQuery</a:t>
            </a:r>
            <a:r>
              <a:rPr lang="en-US" altLang="zh-TW" dirty="0"/>
              <a:t>(“select * from Member”);</a:t>
            </a:r>
          </a:p>
          <a:p>
            <a:r>
              <a:rPr lang="zh-TW" altLang="en-US" dirty="0"/>
              <a:t>當其他可用來查詢的介面無法達到原生</a:t>
            </a:r>
            <a:r>
              <a:rPr lang="en-US" altLang="zh-TW" dirty="0"/>
              <a:t>SQL</a:t>
            </a:r>
            <a:r>
              <a:rPr lang="zh-TW" altLang="en-US" dirty="0"/>
              <a:t>指令的效果時，可透過此介面。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95734E-1A08-4B98-8580-5190826A7D9E}"/>
              </a:ext>
            </a:extLst>
          </p:cNvPr>
          <p:cNvSpPr txBox="1"/>
          <p:nvPr/>
        </p:nvSpPr>
        <p:spPr>
          <a:xfrm>
            <a:off x="701040" y="5641718"/>
            <a:ext cx="788416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Criteria query = </a:t>
            </a:r>
            <a:r>
              <a:rPr lang="en-US" altLang="zh-TW" dirty="0" err="1">
                <a:solidFill>
                  <a:srgbClr val="FF0000"/>
                </a:solidFill>
              </a:rPr>
              <a:t>session.createCriteria</a:t>
            </a:r>
            <a:r>
              <a:rPr lang="en-US" altLang="zh-TW" dirty="0">
                <a:solidFill>
                  <a:srgbClr val="FF0000"/>
                </a:solidFill>
              </a:rPr>
              <a:t>(“</a:t>
            </a:r>
            <a:r>
              <a:rPr lang="en-US" altLang="zh-TW" dirty="0" err="1">
                <a:solidFill>
                  <a:srgbClr val="FF0000"/>
                </a:solidFill>
              </a:rPr>
              <a:t>MemberVO.class</a:t>
            </a:r>
            <a:r>
              <a:rPr lang="en-US" altLang="zh-TW" dirty="0">
                <a:solidFill>
                  <a:srgbClr val="FF0000"/>
                </a:solidFill>
              </a:rPr>
              <a:t>”);</a:t>
            </a:r>
          </a:p>
          <a:p>
            <a:r>
              <a:rPr lang="en-US" altLang="zh-TW" dirty="0" err="1">
                <a:solidFill>
                  <a:srgbClr val="FF0000"/>
                </a:solidFill>
              </a:rPr>
              <a:t>query.add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Restrictions.eq</a:t>
            </a:r>
            <a:r>
              <a:rPr lang="en-US" altLang="zh-TW" dirty="0">
                <a:solidFill>
                  <a:srgbClr val="FF0000"/>
                </a:solidFill>
              </a:rPr>
              <a:t> / like / and …etc.);   </a:t>
            </a:r>
            <a:r>
              <a:rPr lang="en-US" altLang="zh-TW" dirty="0" err="1">
                <a:solidFill>
                  <a:srgbClr val="FF0000"/>
                </a:solidFill>
              </a:rPr>
              <a:t>query.list</a:t>
            </a:r>
            <a:r>
              <a:rPr lang="en-US" altLang="zh-TW" dirty="0">
                <a:solidFill>
                  <a:srgbClr val="FF0000"/>
                </a:solidFill>
              </a:rPr>
              <a:t>(); </a:t>
            </a:r>
            <a:r>
              <a:rPr lang="zh-TW" altLang="en-US" dirty="0"/>
              <a:t>執行查詢並回傳</a:t>
            </a:r>
            <a:r>
              <a:rPr lang="en-US" altLang="zh-TW" dirty="0"/>
              <a:t>list.</a:t>
            </a:r>
          </a:p>
          <a:p>
            <a:r>
              <a:rPr lang="zh-TW" altLang="en-US" dirty="0"/>
              <a:t>依物件的角度，組合出查詢的條件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SQL</a:t>
            </a:r>
            <a:r>
              <a:rPr kumimoji="1" lang="zh-TW" altLang="en-US" dirty="0"/>
              <a:t>指令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4</a:t>
            </a:r>
            <a:r>
              <a:rPr kumimoji="1" lang="zh-TW" altLang="en-US" dirty="0"/>
              <a:t>個重要介面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0"/>
          </p:nvPr>
        </p:nvSpPr>
        <p:spPr>
          <a:xfrm>
            <a:off x="349409" y="1240951"/>
            <a:ext cx="8445182" cy="4213664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TW" sz="2400" dirty="0"/>
              <a:t>Session (</a:t>
            </a:r>
            <a:r>
              <a:rPr kumimoji="1" lang="zh-TW" altLang="en-US" sz="2400" dirty="0"/>
              <a:t>捷徑函數</a:t>
            </a:r>
            <a:r>
              <a:rPr kumimoji="1" lang="en-US" altLang="zh-TW" sz="2400" dirty="0"/>
              <a:t>)</a:t>
            </a:r>
          </a:p>
          <a:p>
            <a:pPr marL="342900" indent="-342900">
              <a:buAutoNum type="arabicPeriod"/>
            </a:pPr>
            <a:endParaRPr kumimoji="1" lang="en-US" altLang="zh-TW" sz="2400" dirty="0"/>
          </a:p>
          <a:p>
            <a:pPr marL="342900" indent="-342900">
              <a:buAutoNum type="arabicPeriod"/>
            </a:pPr>
            <a:r>
              <a:rPr kumimoji="1" lang="en-US" altLang="zh-TW" sz="2400" dirty="0"/>
              <a:t>Query (Hibernate </a:t>
            </a:r>
            <a:r>
              <a:rPr kumimoji="1" lang="zh-TW" altLang="en-US" sz="2400" dirty="0"/>
              <a:t>專用</a:t>
            </a:r>
            <a:r>
              <a:rPr kumimoji="1" lang="en-US" altLang="zh-TW" sz="2400" dirty="0"/>
              <a:t>)</a:t>
            </a:r>
          </a:p>
          <a:p>
            <a:pPr marL="342900" indent="-342900">
              <a:buAutoNum type="arabicPeriod"/>
            </a:pPr>
            <a:endParaRPr kumimoji="1" lang="en-US" altLang="zh-TW" sz="2400" dirty="0"/>
          </a:p>
          <a:p>
            <a:pPr marL="342900" indent="-342900">
              <a:buAutoNum type="arabicPeriod"/>
            </a:pPr>
            <a:r>
              <a:rPr kumimoji="1" lang="en-US" altLang="zh-TW" sz="2400" dirty="0" err="1"/>
              <a:t>SQLQuery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原生</a:t>
            </a:r>
            <a:r>
              <a:rPr kumimoji="1" lang="en-US" altLang="zh-TW" sz="2400" dirty="0"/>
              <a:t>SQL</a:t>
            </a:r>
            <a:r>
              <a:rPr kumimoji="1" lang="zh-TW" altLang="en-US" sz="2400" dirty="0"/>
              <a:t>指令</a:t>
            </a:r>
            <a:r>
              <a:rPr kumimoji="1" lang="en-US" altLang="zh-TW" sz="2400" dirty="0"/>
              <a:t>)</a:t>
            </a:r>
          </a:p>
          <a:p>
            <a:pPr marL="342900" indent="-342900">
              <a:buAutoNum type="arabicPeriod"/>
            </a:pPr>
            <a:endParaRPr kumimoji="1" lang="en-US" altLang="zh-TW" sz="2400" dirty="0"/>
          </a:p>
          <a:p>
            <a:pPr marL="342900" indent="-342900">
              <a:buAutoNum type="arabicPeriod"/>
            </a:pPr>
            <a:r>
              <a:rPr kumimoji="1" lang="en-US" altLang="zh-TW" sz="2400" dirty="0"/>
              <a:t>Criteria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物件導向查詢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5AAD5CC-793A-43D7-A8E0-782724ECDF59}"/>
              </a:ext>
            </a:extLst>
          </p:cNvPr>
          <p:cNvSpPr txBox="1"/>
          <p:nvPr/>
        </p:nvSpPr>
        <p:spPr>
          <a:xfrm>
            <a:off x="701040" y="1794046"/>
            <a:ext cx="788416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/>
              <a:t>查詢</a:t>
            </a:r>
            <a:r>
              <a:rPr lang="en-US" altLang="zh-TW" dirty="0"/>
              <a:t>	: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FF0000"/>
                </a:solidFill>
              </a:rPr>
              <a:t>get() </a:t>
            </a:r>
            <a:r>
              <a:rPr lang="zh-TW" altLang="en-US" dirty="0"/>
              <a:t>、 </a:t>
            </a:r>
            <a:r>
              <a:rPr lang="en-US" altLang="zh-TW" dirty="0"/>
              <a:t>load() </a:t>
            </a:r>
          </a:p>
          <a:p>
            <a:r>
              <a:rPr lang="zh-TW" altLang="en-US" dirty="0"/>
              <a:t>增改刪</a:t>
            </a:r>
            <a:r>
              <a:rPr lang="en-US" altLang="zh-TW" dirty="0"/>
              <a:t>	:</a:t>
            </a:r>
            <a:r>
              <a:rPr lang="zh-TW" altLang="en-US" dirty="0"/>
              <a:t>  </a:t>
            </a:r>
            <a:r>
              <a:rPr lang="en-US" altLang="zh-TW" dirty="0"/>
              <a:t>save() </a:t>
            </a:r>
            <a:r>
              <a:rPr lang="zh-TW" altLang="en-US" dirty="0"/>
              <a:t>、 </a:t>
            </a:r>
            <a:r>
              <a:rPr lang="en-US" altLang="zh-TW" dirty="0"/>
              <a:t>update()</a:t>
            </a:r>
            <a:r>
              <a:rPr lang="zh-TW" altLang="en-US" dirty="0"/>
              <a:t>、</a:t>
            </a:r>
            <a:r>
              <a:rPr lang="en-US" altLang="zh-TW" dirty="0" err="1">
                <a:solidFill>
                  <a:srgbClr val="FF0000"/>
                </a:solidFill>
              </a:rPr>
              <a:t>saveOrUpdate</a:t>
            </a:r>
            <a:r>
              <a:rPr lang="en-US" altLang="zh-TW" dirty="0">
                <a:solidFill>
                  <a:srgbClr val="FF0000"/>
                </a:solidFill>
              </a:rPr>
              <a:t>()</a:t>
            </a:r>
            <a:r>
              <a:rPr lang="zh-TW" altLang="en-US" dirty="0"/>
              <a:t>、</a:t>
            </a:r>
            <a:r>
              <a:rPr lang="en-US" altLang="zh-TW" dirty="0"/>
              <a:t>delete();</a:t>
            </a:r>
          </a:p>
          <a:p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E4A5719-0D1F-406B-BBBA-08517509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669959"/>
            <a:ext cx="7976010" cy="30418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5C232E9-75CF-46C9-892D-74D6AAD06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2773100"/>
            <a:ext cx="7385430" cy="236867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263787-1D58-4F51-BA1B-DD17C15A9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68" y="4017328"/>
            <a:ext cx="7239372" cy="344187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DB0730A-20B0-45DF-B92B-351A3C56E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1093419"/>
            <a:ext cx="8680896" cy="245122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037C15D-A487-4B3A-BC2D-1E31670A5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89" y="3515367"/>
            <a:ext cx="5518434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417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關聯式</a:t>
            </a:r>
            <a:r>
              <a:rPr kumimoji="1" lang="en-US" altLang="zh-TW" dirty="0"/>
              <a:t>table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sz="1800" dirty="0"/>
              <a:t>當資料庫的表格有所關聯時，需要特別注意交易行為會帶來怎樣的後果。</a:t>
            </a:r>
            <a:endParaRPr kumimoji="1" lang="en-US" altLang="zh-TW" sz="1800" dirty="0"/>
          </a:p>
          <a:p>
            <a:r>
              <a:rPr kumimoji="1" lang="zh-TW" altLang="en-US" sz="1800" dirty="0"/>
              <a:t>若是要同時新增一和多的</a:t>
            </a:r>
            <a:r>
              <a:rPr kumimoji="1" lang="en-US" altLang="zh-TW" sz="1800" dirty="0"/>
              <a:t>table</a:t>
            </a:r>
            <a:r>
              <a:rPr kumimoji="1" lang="zh-TW" altLang="en-US" sz="1800" dirty="0"/>
              <a:t>，以傳統</a:t>
            </a:r>
            <a:r>
              <a:rPr kumimoji="1" lang="en-US" altLang="zh-TW" sz="1800" dirty="0"/>
              <a:t>JDBC</a:t>
            </a:r>
            <a:r>
              <a:rPr kumimoji="1" lang="zh-TW" altLang="en-US" sz="1800" dirty="0"/>
              <a:t>為例：</a:t>
            </a:r>
            <a:endParaRPr kumimoji="1" lang="en-US" altLang="zh-TW" sz="1800" dirty="0"/>
          </a:p>
          <a:p>
            <a:r>
              <a:rPr kumimoji="1" lang="zh-TW" altLang="en-US" sz="1800" dirty="0"/>
              <a:t>必須先新增</a:t>
            </a:r>
            <a:r>
              <a:rPr kumimoji="1" lang="en-US" altLang="zh-TW" sz="1800" dirty="0"/>
              <a:t>one</a:t>
            </a:r>
            <a:r>
              <a:rPr kumimoji="1" lang="zh-TW" altLang="en-US" sz="1800" dirty="0"/>
              <a:t>的資料，得到主鍵後將</a:t>
            </a:r>
            <a:r>
              <a:rPr kumimoji="1" lang="en-US" altLang="zh-TW" sz="1800" dirty="0"/>
              <a:t>many</a:t>
            </a:r>
            <a:r>
              <a:rPr kumimoji="1" lang="zh-TW" altLang="en-US" sz="1800" dirty="0"/>
              <a:t>集合</a:t>
            </a:r>
            <a:r>
              <a:rPr kumimoji="1" lang="en-US" altLang="zh-TW" sz="1800" dirty="0"/>
              <a:t>(set</a:t>
            </a:r>
            <a:r>
              <a:rPr kumimoji="1" lang="zh-TW" altLang="en-US" sz="1800" dirty="0"/>
              <a:t>、</a:t>
            </a:r>
            <a:r>
              <a:rPr kumimoji="1" lang="en-US" altLang="zh-TW" sz="1800" dirty="0"/>
              <a:t>list)</a:t>
            </a:r>
            <a:r>
              <a:rPr kumimoji="1" lang="zh-TW" altLang="en-US" sz="1800" dirty="0"/>
              <a:t>的外鍵設值，並連同</a:t>
            </a:r>
            <a:r>
              <a:rPr kumimoji="1" lang="en-US" altLang="zh-TW" sz="1800" dirty="0"/>
              <a:t>connection</a:t>
            </a:r>
            <a:r>
              <a:rPr kumimoji="1" lang="zh-TW" altLang="en-US" sz="1800" dirty="0"/>
              <a:t>一起傳給</a:t>
            </a:r>
            <a:r>
              <a:rPr kumimoji="1" lang="en-US" altLang="zh-TW" sz="1800" dirty="0"/>
              <a:t>many</a:t>
            </a:r>
            <a:r>
              <a:rPr kumimoji="1" lang="zh-TW" altLang="en-US" sz="1800" dirty="0"/>
              <a:t>的新增方法。而一個步驟錯誤就需要</a:t>
            </a:r>
            <a:r>
              <a:rPr kumimoji="1" lang="en-US" altLang="zh-TW" sz="1800" dirty="0"/>
              <a:t>rollback</a:t>
            </a:r>
            <a:r>
              <a:rPr kumimoji="1" lang="zh-TW" altLang="en-US" sz="1800" dirty="0"/>
              <a:t>。 </a:t>
            </a:r>
            <a:endParaRPr kumimoji="1" lang="en-US" altLang="zh-TW" sz="1800" dirty="0"/>
          </a:p>
          <a:p>
            <a:endParaRPr kumimoji="1" lang="en-US" altLang="zh-TW" sz="1800" dirty="0"/>
          </a:p>
          <a:p>
            <a:r>
              <a:rPr kumimoji="1" lang="en-US" altLang="zh-TW" sz="1800" dirty="0"/>
              <a:t>Hibernate : </a:t>
            </a:r>
          </a:p>
          <a:p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8025212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FE98CAC-F183-47DB-B794-60CFB0C96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	  		Controller (Servlet / Action)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CECF18-0EDB-498A-BE65-F38800E0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09" y="1829206"/>
            <a:ext cx="7461633" cy="81919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12FA19-4DC5-438E-A636-AA8548D7F4E6}"/>
              </a:ext>
            </a:extLst>
          </p:cNvPr>
          <p:cNvSpPr txBox="1"/>
          <p:nvPr/>
        </p:nvSpPr>
        <p:spPr>
          <a:xfrm>
            <a:off x="349409" y="1483360"/>
            <a:ext cx="201787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Student.hbm.xml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850EF2B-D411-492F-83F2-071C968B0503}"/>
              </a:ext>
            </a:extLst>
          </p:cNvPr>
          <p:cNvSpPr txBox="1"/>
          <p:nvPr/>
        </p:nvSpPr>
        <p:spPr>
          <a:xfrm>
            <a:off x="349409" y="3804278"/>
            <a:ext cx="201787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Classroom.hbm.xml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355C4C8-BA5D-4D94-9799-72C3A135D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8" y="4163883"/>
            <a:ext cx="7252073" cy="13462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F44FA9-FD1B-4800-9930-D74C2E399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056" y="1373678"/>
            <a:ext cx="6242371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4379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Spring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接管 </a:t>
            </a:r>
            <a:r>
              <a:rPr kumimoji="1" lang="en-US" altLang="zh-TW" dirty="0"/>
              <a:t>Hibernate</a:t>
            </a:r>
          </a:p>
          <a:p>
            <a:pPr marL="457200" indent="-457200">
              <a:buAutoNum type="arabicPeriod"/>
            </a:pPr>
            <a:r>
              <a:rPr kumimoji="1" lang="zh-TW" altLang="en-US" dirty="0"/>
              <a:t>依賴注入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交易處理</a:t>
            </a:r>
          </a:p>
        </p:txBody>
      </p:sp>
    </p:spTree>
    <p:extLst>
      <p:ext uri="{BB962C8B-B14F-4D97-AF65-F5344CB8AC3E}">
        <p14:creationId xmlns:p14="http://schemas.microsoft.com/office/powerpoint/2010/main" val="804698753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4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1237</Words>
  <Application>Microsoft Office PowerPoint</Application>
  <PresentationFormat>如螢幕大小 (4:3)</PresentationFormat>
  <Paragraphs>202</Paragraphs>
  <Slides>30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30</vt:i4>
      </vt:variant>
    </vt:vector>
  </HeadingPairs>
  <TitlesOfParts>
    <vt:vector size="44" baseType="lpstr">
      <vt:lpstr>ITC Avant Garde Gothic Pro Bold Oblique</vt:lpstr>
      <vt:lpstr>Microsoft JhengHei</vt:lpstr>
      <vt:lpstr>Microsoft JhengHei</vt:lpstr>
      <vt:lpstr>新細明體</vt:lpstr>
      <vt:lpstr>Arial</vt:lpstr>
      <vt:lpstr>Calibri</vt:lpstr>
      <vt:lpstr>Franklin Gothic Book</vt:lpstr>
      <vt:lpstr>Wingdings 2</vt:lpstr>
      <vt:lpstr>4_自訂設計</vt:lpstr>
      <vt:lpstr>10_自訂設計</vt:lpstr>
      <vt:lpstr>自訂設計</vt:lpstr>
      <vt:lpstr>1_自訂設計</vt:lpstr>
      <vt:lpstr>3_自訂設計</vt:lpstr>
      <vt:lpstr>2_自訂設計</vt:lpstr>
      <vt:lpstr>WEBCOMM   新人學習報告</vt:lpstr>
      <vt:lpstr>從JDBC 到 框架 - 學習歷程</vt:lpstr>
      <vt:lpstr>Hibernate </vt:lpstr>
      <vt:lpstr>程式碼的簡化</vt:lpstr>
      <vt:lpstr>PowerPoint 簡報</vt:lpstr>
      <vt:lpstr>SQL指令 – 4個重要介面</vt:lpstr>
      <vt:lpstr>關聯式table</vt:lpstr>
      <vt:lpstr>     Controller (Servlet / Action)</vt:lpstr>
      <vt:lpstr>Spring</vt:lpstr>
      <vt:lpstr>依賴注入(Dependency Injection)</vt:lpstr>
      <vt:lpstr>model-config.xml</vt:lpstr>
      <vt:lpstr>model-config.xml</vt:lpstr>
      <vt:lpstr>交易處理</vt:lpstr>
      <vt:lpstr>Struts 1 </vt:lpstr>
      <vt:lpstr>web.xml</vt:lpstr>
      <vt:lpstr>Struts-config (                      、                                 )</vt:lpstr>
      <vt:lpstr>Controller (ActionForm 、 DispatchAction)</vt:lpstr>
      <vt:lpstr>Controller (ActionForm 、 DispatchAction)</vt:lpstr>
      <vt:lpstr>View (Tiles)</vt:lpstr>
      <vt:lpstr>Tiles套版練習</vt:lpstr>
      <vt:lpstr>Tiles套版練習</vt:lpstr>
      <vt:lpstr>補充 : Validate框架</vt:lpstr>
      <vt:lpstr>DisplayTag</vt:lpstr>
      <vt:lpstr>DisplayTag -  減少程式碼的撰寫、快速實現分頁與排序功能。 </vt:lpstr>
      <vt:lpstr>DisplayTag - Demo</vt:lpstr>
      <vt:lpstr>學習心得</vt:lpstr>
      <vt:lpstr>PowerPoint 簡報</vt:lpstr>
      <vt:lpstr>學習規劃</vt:lpstr>
      <vt:lpstr>PowerPoint 簡報</vt:lpstr>
      <vt:lpstr>簡報完畢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user009</cp:lastModifiedBy>
  <cp:revision>126</cp:revision>
  <dcterms:created xsi:type="dcterms:W3CDTF">2017-12-27T04:15:28Z</dcterms:created>
  <dcterms:modified xsi:type="dcterms:W3CDTF">2018-10-25T05:34:41Z</dcterms:modified>
</cp:coreProperties>
</file>